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7" r:id="rId3"/>
  </p:sldMasterIdLst>
  <p:notesMasterIdLst>
    <p:notesMasterId r:id="rId15"/>
  </p:notesMasterIdLst>
  <p:sldIdLst>
    <p:sldId id="256" r:id="rId4"/>
    <p:sldId id="319" r:id="rId5"/>
    <p:sldId id="262" r:id="rId6"/>
    <p:sldId id="282" r:id="rId7"/>
    <p:sldId id="335" r:id="rId8"/>
    <p:sldId id="326" r:id="rId9"/>
    <p:sldId id="333" r:id="rId10"/>
    <p:sldId id="281" r:id="rId11"/>
    <p:sldId id="274" r:id="rId12"/>
    <p:sldId id="272" r:id="rId13"/>
    <p:sldId id="278" r:id="rId14"/>
  </p:sldIdLst>
  <p:sldSz cx="12192000" cy="6858000"/>
  <p:notesSz cx="9296400" cy="7010400"/>
  <p:embeddedFontLst>
    <p:embeddedFont>
      <p:font typeface="Aileron" panose="020B0604020202020204" charset="0"/>
      <p:regular r:id="rId16"/>
      <p:italic r:id="rId17"/>
    </p:embeddedFont>
    <p:embeddedFont>
      <p:font typeface="Lexend Deca Bold" panose="020B0604020202020204" charset="0"/>
      <p:bold r:id="rId18"/>
    </p:embeddedFont>
    <p:embeddedFont>
      <p:font typeface="Onest" pitchFamily="2" charset="0"/>
      <p:regular r:id="rId19"/>
      <p:bold r:id="rId20"/>
    </p:embeddedFont>
    <p:embeddedFont>
      <p:font typeface="Onest Bold" pitchFamily="2" charset="0"/>
      <p:bold r:id="rId21"/>
    </p:embeddedFont>
    <p:embeddedFont>
      <p:font typeface="Onest Light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95F9E"/>
    <a:srgbClr val="4472C4"/>
    <a:srgbClr val="889AB1"/>
    <a:srgbClr val="790021"/>
    <a:srgbClr val="00778E"/>
    <a:srgbClr val="F3F6FB"/>
    <a:srgbClr val="7D878D"/>
    <a:srgbClr val="7C6A91"/>
    <a:srgbClr val="B15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39" autoAdjust="0"/>
  </p:normalViewPr>
  <p:slideViewPr>
    <p:cSldViewPr>
      <p:cViewPr varScale="1">
        <p:scale>
          <a:sx n="99" d="100"/>
          <a:sy n="99" d="100"/>
        </p:scale>
        <p:origin x="92" y="9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B2B50-B198-40B8-A537-0DCD15E7EDFA}" type="datetimeFigureOut">
              <a:rPr lang="ro-RO" smtClean="0"/>
              <a:t>08.05.2026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7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9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0" y="6658259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D0984-600E-4BE6-A849-F48B601E4C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485946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D0984-600E-4BE6-A849-F48B601E4CD4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92313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D0984-600E-4BE6-A849-F48B601E4CD4}" type="slidenum">
              <a:rPr lang="ro-RO" smtClean="0"/>
              <a:t>10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8452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D0984-600E-4BE6-A849-F48B601E4CD4}" type="slidenum">
              <a:rPr lang="ro-RO" smtClean="0"/>
              <a:t>11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6748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D0984-600E-4BE6-A849-F48B601E4CD4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3295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D0984-600E-4BE6-A849-F48B601E4CD4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9982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D0984-600E-4BE6-A849-F48B601E4CD4}" type="slidenum">
              <a:rPr lang="ro-RO" smtClean="0"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24352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D0984-600E-4BE6-A849-F48B601E4CD4}" type="slidenum">
              <a:rPr lang="ro-RO" smtClean="0"/>
              <a:t>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8584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D0984-600E-4BE6-A849-F48B601E4CD4}" type="slidenum">
              <a:rPr lang="ro-RO" smtClean="0"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76818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D0984-600E-4BE6-A849-F48B601E4CD4}" type="slidenum">
              <a:rPr lang="ro-RO" smtClean="0"/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86816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D0984-600E-4BE6-A849-F48B601E4CD4}" type="slidenum">
              <a:rPr lang="ro-RO" smtClean="0"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41343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D0984-600E-4BE6-A849-F48B601E4CD4}" type="slidenum">
              <a:rPr lang="ro-RO" smtClean="0"/>
              <a:t>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7901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39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48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09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/" TargetMode="External"/><Relationship Id="rId3" Type="http://schemas.openxmlformats.org/officeDocument/2006/relationships/image" Target="../media/image1.svg"/><Relationship Id="rId7" Type="http://schemas.openxmlformats.org/officeDocument/2006/relationships/hyperlink" Target="mailto:info@oda.m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acebook.com/oda.moldova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4.sv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6.svg"/><Relationship Id="rId4" Type="http://schemas.openxmlformats.org/officeDocument/2006/relationships/image" Target="../media/image5.sv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svg"/><Relationship Id="rId3" Type="http://schemas.openxmlformats.org/officeDocument/2006/relationships/image" Target="../media/image4.svg"/><Relationship Id="rId7" Type="http://schemas.openxmlformats.org/officeDocument/2006/relationships/image" Target="../media/image19.sv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23.svg"/><Relationship Id="rId5" Type="http://schemas.openxmlformats.org/officeDocument/2006/relationships/image" Target="../media/image6.svg"/><Relationship Id="rId10" Type="http://schemas.openxmlformats.org/officeDocument/2006/relationships/image" Target="../media/image22.svg"/><Relationship Id="rId4" Type="http://schemas.openxmlformats.org/officeDocument/2006/relationships/image" Target="../media/image5.sv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4.sv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5" Type="http://schemas.openxmlformats.org/officeDocument/2006/relationships/image" Target="../media/image6.svg"/><Relationship Id="rId4" Type="http://schemas.openxmlformats.org/officeDocument/2006/relationships/image" Target="../media/image5.svg"/><Relationship Id="rId9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6.sv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E945568-9052-1DCA-1E32-6D6760223D50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251" r="29251" b="65217"/>
          <a:stretch/>
        </p:blipFill>
        <p:spPr>
          <a:xfrm>
            <a:off x="0" y="1439334"/>
            <a:ext cx="12192000" cy="541866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1AAC204-A1EB-C3AB-52D5-6E1E838CAB6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14637" y="2043112"/>
            <a:ext cx="6562725" cy="277177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02B908C-0F66-39BB-3C89-D6212FD12F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6398" y="304800"/>
            <a:ext cx="1219202" cy="8800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86497" y="1280348"/>
            <a:ext cx="47980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MD" sz="1600" b="1" spc="-5" noProof="0" dirty="0">
                <a:solidFill>
                  <a:schemeClr val="bg1"/>
                </a:solidFill>
                <a:latin typeface="Onest Bold" pitchFamily="2" charset="-52"/>
                <a:cs typeface="Arial"/>
              </a:rPr>
              <a:t>11</a:t>
            </a:r>
            <a:r>
              <a:rPr lang="ro-MD" sz="1600" b="1" spc="-10" noProof="0" dirty="0">
                <a:solidFill>
                  <a:schemeClr val="bg1"/>
                </a:solidFill>
                <a:latin typeface="Onest Bold" pitchFamily="2" charset="-52"/>
                <a:cs typeface="Arial"/>
              </a:rPr>
              <a:t> </a:t>
            </a:r>
            <a:r>
              <a:rPr lang="ro-MD" sz="1600" b="1" spc="-5" noProof="0" dirty="0">
                <a:solidFill>
                  <a:schemeClr val="bg1"/>
                </a:solidFill>
                <a:latin typeface="Onest Bold" pitchFamily="2" charset="-52"/>
                <a:cs typeface="Arial"/>
              </a:rPr>
              <a:t>Incubatoare</a:t>
            </a:r>
            <a:r>
              <a:rPr lang="ro-MD" sz="1600" b="1" spc="30" noProof="0" dirty="0">
                <a:solidFill>
                  <a:schemeClr val="bg1"/>
                </a:solidFill>
                <a:latin typeface="Onest Bold" pitchFamily="2" charset="-52"/>
                <a:cs typeface="Arial"/>
              </a:rPr>
              <a:t> </a:t>
            </a:r>
            <a:r>
              <a:rPr lang="ro-MD" sz="1600" b="1" spc="-5" noProof="0" dirty="0">
                <a:solidFill>
                  <a:schemeClr val="bg1"/>
                </a:solidFill>
                <a:latin typeface="Onest Bold" pitchFamily="2" charset="-52"/>
                <a:cs typeface="Arial"/>
              </a:rPr>
              <a:t>de </a:t>
            </a:r>
            <a:r>
              <a:rPr lang="ro-MD" sz="1600" b="1" spc="-15" noProof="0" dirty="0">
                <a:solidFill>
                  <a:schemeClr val="bg1"/>
                </a:solidFill>
                <a:latin typeface="Onest Bold" pitchFamily="2" charset="-52"/>
                <a:cs typeface="Arial"/>
              </a:rPr>
              <a:t>Afaceri</a:t>
            </a:r>
            <a:r>
              <a:rPr lang="ro-MD" sz="1600" b="1" spc="55" noProof="0" dirty="0">
                <a:solidFill>
                  <a:schemeClr val="bg1"/>
                </a:solidFill>
                <a:latin typeface="Onest Bold" pitchFamily="2" charset="-52"/>
                <a:cs typeface="Arial"/>
              </a:rPr>
              <a:t> </a:t>
            </a:r>
            <a:r>
              <a:rPr lang="ro-MD" sz="1600" b="1" spc="-5" noProof="0" dirty="0">
                <a:solidFill>
                  <a:schemeClr val="bg1"/>
                </a:solidFill>
                <a:latin typeface="Onest Bold" pitchFamily="2" charset="-52"/>
                <a:cs typeface="Arial"/>
              </a:rPr>
              <a:t>în</a:t>
            </a:r>
            <a:r>
              <a:rPr lang="ro-MD" sz="1600" b="1" spc="10" noProof="0" dirty="0">
                <a:solidFill>
                  <a:schemeClr val="bg1"/>
                </a:solidFill>
                <a:latin typeface="Onest Bold" pitchFamily="2" charset="-52"/>
                <a:cs typeface="Arial"/>
              </a:rPr>
              <a:t> </a:t>
            </a:r>
            <a:r>
              <a:rPr lang="ro-MD" sz="1600" b="1" spc="-10" noProof="0" dirty="0">
                <a:solidFill>
                  <a:schemeClr val="bg1"/>
                </a:solidFill>
                <a:latin typeface="Onest Bold" pitchFamily="2" charset="-52"/>
                <a:cs typeface="Arial"/>
              </a:rPr>
              <a:t>Moldova,</a:t>
            </a:r>
            <a:r>
              <a:rPr lang="ro-MD" sz="1600" b="1" spc="55" noProof="0" dirty="0">
                <a:solidFill>
                  <a:schemeClr val="bg1"/>
                </a:solidFill>
                <a:latin typeface="Onest Bold" pitchFamily="2" charset="-52"/>
                <a:cs typeface="Arial"/>
              </a:rPr>
              <a:t> </a:t>
            </a:r>
            <a:r>
              <a:rPr lang="ro-MD" sz="1600" b="1" spc="-10" noProof="0" dirty="0">
                <a:solidFill>
                  <a:schemeClr val="bg1"/>
                </a:solidFill>
                <a:latin typeface="Onest Bold" pitchFamily="2" charset="-52"/>
                <a:cs typeface="Arial"/>
              </a:rPr>
              <a:t>oferă: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8558C4-C3FC-97DF-230D-19ED210FF937}"/>
              </a:ext>
            </a:extLst>
          </p:cNvPr>
          <p:cNvSpPr txBox="1"/>
          <p:nvPr/>
        </p:nvSpPr>
        <p:spPr>
          <a:xfrm>
            <a:off x="403097" y="1633639"/>
            <a:ext cx="299805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lnSpc>
                <a:spcPct val="100000"/>
              </a:lnSpc>
              <a:spcBef>
                <a:spcPts val="600"/>
              </a:spcBef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ro-MD" sz="1400" noProof="0" dirty="0">
                <a:solidFill>
                  <a:schemeClr val="bg1"/>
                </a:solidFill>
                <a:latin typeface="Aileron" panose="00000500000000000000" pitchFamily="50" charset="0"/>
                <a:cs typeface="Calibri"/>
              </a:rPr>
              <a:t>consultanță și acces la finanțare</a:t>
            </a:r>
          </a:p>
          <a:p>
            <a:pPr marL="177800" indent="-177800">
              <a:lnSpc>
                <a:spcPct val="100000"/>
              </a:lnSpc>
              <a:spcBef>
                <a:spcPts val="600"/>
              </a:spcBef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ro-MD" sz="1400" noProof="0" dirty="0">
                <a:solidFill>
                  <a:schemeClr val="bg1"/>
                </a:solidFill>
                <a:latin typeface="Aileron" panose="00000500000000000000" pitchFamily="50" charset="0"/>
                <a:cs typeface="Calibri"/>
              </a:rPr>
              <a:t>servicii administrative și tehnice</a:t>
            </a:r>
          </a:p>
          <a:p>
            <a:pPr marL="177800" indent="-177800">
              <a:lnSpc>
                <a:spcPct val="100000"/>
              </a:lnSpc>
              <a:spcBef>
                <a:spcPts val="600"/>
              </a:spcBef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ro-MD" sz="1400" noProof="0" dirty="0">
                <a:solidFill>
                  <a:schemeClr val="bg1"/>
                </a:solidFill>
                <a:latin typeface="Aileron" panose="00000500000000000000" pitchFamily="50" charset="0"/>
                <a:cs typeface="Calibri"/>
              </a:rPr>
              <a:t>spațiu de închiriat la preț mic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25ABE67-726C-2CB7-80B5-6783ED126231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417" r="35015" b="75082"/>
          <a:stretch/>
        </p:blipFill>
        <p:spPr>
          <a:xfrm>
            <a:off x="8915400" y="5984567"/>
            <a:ext cx="3276600" cy="87343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5961CD5-24A5-9DAC-CB54-CCE3E5CC3B3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027" y="6279416"/>
            <a:ext cx="1498103" cy="47222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6DFEB4D-1862-3F33-C410-EC4E181449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3473" y="6373048"/>
            <a:ext cx="1726075" cy="28496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D12783-BB2C-E8EA-123D-B83CB0999142}"/>
              </a:ext>
            </a:extLst>
          </p:cNvPr>
          <p:cNvCxnSpPr/>
          <p:nvPr/>
        </p:nvCxnSpPr>
        <p:spPr>
          <a:xfrm>
            <a:off x="446027" y="6172200"/>
            <a:ext cx="846937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10">
            <a:extLst>
              <a:ext uri="{FF2B5EF4-FFF2-40B4-BE49-F238E27FC236}">
                <a16:creationId xmlns:a16="http://schemas.microsoft.com/office/drawing/2014/main" id="{110DFF4F-AA8E-91DF-BD51-92F0A592B076}"/>
              </a:ext>
            </a:extLst>
          </p:cNvPr>
          <p:cNvSpPr txBox="1">
            <a:spLocks/>
          </p:cNvSpPr>
          <p:nvPr/>
        </p:nvSpPr>
        <p:spPr>
          <a:xfrm>
            <a:off x="433577" y="191698"/>
            <a:ext cx="6336257" cy="523028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080">
              <a:lnSpc>
                <a:spcPts val="3460"/>
              </a:lnSpc>
              <a:spcBef>
                <a:spcPts val="535"/>
              </a:spcBef>
            </a:pPr>
            <a:r>
              <a:rPr lang="ro-MD" sz="3200" noProof="0" dirty="0">
                <a:solidFill>
                  <a:schemeClr val="bg1"/>
                </a:solidFill>
                <a:latin typeface="Onest Bold" pitchFamily="2" charset="-52"/>
                <a:ea typeface="+mj-ea"/>
              </a:rPr>
              <a:t>Infrastructură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6D1DF30-E714-4382-D47F-0190E5230E23}"/>
              </a:ext>
            </a:extLst>
          </p:cNvPr>
          <p:cNvSpPr txBox="1">
            <a:spLocks/>
          </p:cNvSpPr>
          <p:nvPr/>
        </p:nvSpPr>
        <p:spPr>
          <a:xfrm>
            <a:off x="248045" y="3445104"/>
            <a:ext cx="169608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o-MD" noProof="0" dirty="0">
                <a:solidFill>
                  <a:schemeClr val="bg1"/>
                </a:solidFill>
                <a:latin typeface="Onest Bold" pitchFamily="2" charset="-52"/>
                <a:cs typeface="Trebuchet MS"/>
              </a:rPr>
              <a:t>731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C4681A12-04A6-C9E6-B877-8078F9DE620E}"/>
              </a:ext>
            </a:extLst>
          </p:cNvPr>
          <p:cNvSpPr txBox="1"/>
          <p:nvPr/>
        </p:nvSpPr>
        <p:spPr>
          <a:xfrm>
            <a:off x="428054" y="4145280"/>
            <a:ext cx="1248346" cy="5341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o-MD" sz="1100" b="1" noProof="0" dirty="0">
                <a:solidFill>
                  <a:schemeClr val="bg1"/>
                </a:solidFill>
                <a:latin typeface="Onest Bold" pitchFamily="2" charset="-52"/>
                <a:cs typeface="Arial"/>
              </a:rPr>
              <a:t>Beneficiari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o-MD" sz="1100" b="1" noProof="0" dirty="0">
                <a:solidFill>
                  <a:schemeClr val="bg1"/>
                </a:solidFill>
                <a:latin typeface="Onest Bold" pitchFamily="2" charset="-52"/>
                <a:cs typeface="Arial"/>
              </a:rPr>
              <a:t>Incubatoare de afaceri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AF0A5F3C-A039-41B2-E138-CDADB24CD01E}"/>
              </a:ext>
            </a:extLst>
          </p:cNvPr>
          <p:cNvSpPr txBox="1">
            <a:spLocks/>
          </p:cNvSpPr>
          <p:nvPr/>
        </p:nvSpPr>
        <p:spPr>
          <a:xfrm>
            <a:off x="2014773" y="3445104"/>
            <a:ext cx="138432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o-MD" noProof="0" dirty="0">
                <a:solidFill>
                  <a:schemeClr val="bg1"/>
                </a:solidFill>
                <a:latin typeface="Onest Bold" pitchFamily="2" charset="-52"/>
                <a:cs typeface="Trebuchet MS"/>
              </a:rPr>
              <a:t>463</a:t>
            </a: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AD59EADC-F646-4CEF-AEA0-D50FDC4B3809}"/>
              </a:ext>
            </a:extLst>
          </p:cNvPr>
          <p:cNvSpPr txBox="1"/>
          <p:nvPr/>
        </p:nvSpPr>
        <p:spPr>
          <a:xfrm>
            <a:off x="2081068" y="4145280"/>
            <a:ext cx="1165632" cy="3648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o-MD" sz="1100" b="1" noProof="0" dirty="0">
                <a:solidFill>
                  <a:schemeClr val="bg1"/>
                </a:solidFill>
                <a:latin typeface="Onest Bold" pitchFamily="2" charset="-52"/>
                <a:cs typeface="Arial"/>
              </a:rPr>
              <a:t>Companii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o-MD" sz="1100" b="1" noProof="0" dirty="0">
                <a:solidFill>
                  <a:schemeClr val="bg1"/>
                </a:solidFill>
                <a:latin typeface="Onest Bold" pitchFamily="2" charset="-52"/>
                <a:cs typeface="Arial"/>
              </a:rPr>
              <a:t>absolvente</a:t>
            </a: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E25B5E4F-ABFF-7A7E-589E-5F9E2717F764}"/>
              </a:ext>
            </a:extLst>
          </p:cNvPr>
          <p:cNvSpPr txBox="1">
            <a:spLocks/>
          </p:cNvSpPr>
          <p:nvPr/>
        </p:nvSpPr>
        <p:spPr>
          <a:xfrm>
            <a:off x="3764644" y="3445104"/>
            <a:ext cx="131982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o-MD" noProof="0" dirty="0">
                <a:solidFill>
                  <a:schemeClr val="bg1"/>
                </a:solidFill>
                <a:latin typeface="Onest Bold" pitchFamily="2" charset="-52"/>
                <a:cs typeface="Trebuchet MS"/>
              </a:rPr>
              <a:t>332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D2813F99-1E8D-C8EA-2745-E0D596C971ED}"/>
              </a:ext>
            </a:extLst>
          </p:cNvPr>
          <p:cNvSpPr txBox="1"/>
          <p:nvPr/>
        </p:nvSpPr>
        <p:spPr>
          <a:xfrm>
            <a:off x="3907139" y="4145280"/>
            <a:ext cx="948728" cy="5341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o-MD" sz="1100" b="1" noProof="0" dirty="0">
                <a:solidFill>
                  <a:schemeClr val="bg1"/>
                </a:solidFill>
                <a:latin typeface="Onest Bold" pitchFamily="2" charset="-52"/>
                <a:cs typeface="Arial"/>
              </a:rPr>
              <a:t>Companii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o-MD" sz="1100" b="1" noProof="0" dirty="0">
                <a:solidFill>
                  <a:schemeClr val="bg1"/>
                </a:solidFill>
                <a:latin typeface="Onest Bold" pitchFamily="2" charset="-52"/>
                <a:cs typeface="Arial"/>
              </a:rPr>
              <a:t>absolvente active</a:t>
            </a: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B81A619F-0CB8-C282-DE33-8880AFFD44BC}"/>
              </a:ext>
            </a:extLst>
          </p:cNvPr>
          <p:cNvSpPr txBox="1">
            <a:spLocks/>
          </p:cNvSpPr>
          <p:nvPr/>
        </p:nvSpPr>
        <p:spPr>
          <a:xfrm>
            <a:off x="5341485" y="3445104"/>
            <a:ext cx="169608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o-MD" noProof="0" dirty="0">
                <a:solidFill>
                  <a:schemeClr val="bg1"/>
                </a:solidFill>
                <a:latin typeface="Onest Bold" pitchFamily="2" charset="-52"/>
                <a:cs typeface="Trebuchet MS"/>
              </a:rPr>
              <a:t>72</a:t>
            </a:r>
            <a:r>
              <a:rPr lang="ro-MD" sz="1800" noProof="0" dirty="0">
                <a:solidFill>
                  <a:schemeClr val="bg1"/>
                </a:solidFill>
                <a:latin typeface="Onest Bold" pitchFamily="2" charset="-52"/>
                <a:cs typeface="Trebuchet MS"/>
              </a:rPr>
              <a:t>%</a:t>
            </a:r>
            <a:endParaRPr lang="ro-MD" noProof="0" dirty="0">
              <a:solidFill>
                <a:schemeClr val="bg1"/>
              </a:solidFill>
              <a:latin typeface="Onest Bold" pitchFamily="2" charset="-52"/>
              <a:cs typeface="Trebuchet MS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95868A84-ADDD-AD70-9D10-64AB70768B06}"/>
              </a:ext>
            </a:extLst>
          </p:cNvPr>
          <p:cNvSpPr txBox="1"/>
          <p:nvPr/>
        </p:nvSpPr>
        <p:spPr>
          <a:xfrm>
            <a:off x="5398794" y="4145280"/>
            <a:ext cx="1495362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o-MD" sz="1100" b="1" noProof="0" dirty="0">
                <a:solidFill>
                  <a:schemeClr val="bg1"/>
                </a:solidFill>
                <a:latin typeface="Onest Bold" pitchFamily="2" charset="-52"/>
                <a:cs typeface="Arial"/>
              </a:rPr>
              <a:t>Rata de supraviețuire</a:t>
            </a:r>
            <a:br>
              <a:rPr lang="ro-MD" sz="1100" b="1" noProof="0" dirty="0">
                <a:solidFill>
                  <a:schemeClr val="bg1"/>
                </a:solidFill>
                <a:latin typeface="Onest Bold" pitchFamily="2" charset="-52"/>
                <a:cs typeface="Arial"/>
              </a:rPr>
            </a:br>
            <a:r>
              <a:rPr lang="ro-MD" sz="1100" b="1" noProof="0" dirty="0">
                <a:solidFill>
                  <a:schemeClr val="bg1"/>
                </a:solidFill>
                <a:latin typeface="Onest Bold" pitchFamily="2" charset="-52"/>
                <a:cs typeface="Arial"/>
              </a:rPr>
              <a:t>a companiilor absolvente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5DD76199-5F24-8400-7AC0-889C0052A3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2762" y="253281"/>
            <a:ext cx="5502712" cy="57312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95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5D625C3-5DB9-435A-D1AF-902F39D53942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251" r="29251" b="65217"/>
          <a:stretch/>
        </p:blipFill>
        <p:spPr>
          <a:xfrm>
            <a:off x="0" y="1439334"/>
            <a:ext cx="12192000" cy="541866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C15CED2-12E5-838A-A6B0-A419ACA4C7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8912" y="381000"/>
            <a:ext cx="1643647" cy="69419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4FC2FA5-85CD-19C8-AC0F-3806426D85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" y="323850"/>
            <a:ext cx="1219202" cy="88007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99935" y="4114800"/>
            <a:ext cx="10210800" cy="2317301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R="6350">
              <a:lnSpc>
                <a:spcPct val="100000"/>
              </a:lnSpc>
              <a:spcBef>
                <a:spcPts val="1270"/>
              </a:spcBef>
            </a:pPr>
            <a:r>
              <a:rPr lang="ro-MD" sz="2800" noProof="0" dirty="0">
                <a:solidFill>
                  <a:schemeClr val="bg1"/>
                </a:solidFill>
                <a:latin typeface="Onest" pitchFamily="2" charset="0"/>
                <a:cs typeface="Calibri" panose="020F0502020204030204" pitchFamily="34" charset="0"/>
              </a:rPr>
              <a:t>IP Organizația pentru Dezvoltarea Antreprenoriatului</a:t>
            </a:r>
          </a:p>
          <a:p>
            <a:pPr marR="6350">
              <a:lnSpc>
                <a:spcPct val="100000"/>
              </a:lnSpc>
            </a:pPr>
            <a:endParaRPr lang="ro-MD" sz="1600" noProof="0" dirty="0">
              <a:solidFill>
                <a:schemeClr val="bg1"/>
              </a:solidFill>
              <a:latin typeface="Onest" pitchFamily="2" charset="0"/>
              <a:cs typeface="Calibri" panose="020F0502020204030204" pitchFamily="34" charset="0"/>
            </a:endParaRPr>
          </a:p>
          <a:p>
            <a:pPr marR="6350">
              <a:lnSpc>
                <a:spcPct val="100000"/>
              </a:lnSpc>
            </a:pPr>
            <a:r>
              <a:rPr lang="ro-MD" sz="1600" noProof="0" dirty="0">
                <a:solidFill>
                  <a:schemeClr val="bg1"/>
                </a:solidFill>
                <a:latin typeface="Onest" pitchFamily="2" charset="0"/>
                <a:cs typeface="Calibri" panose="020F0502020204030204" pitchFamily="34" charset="0"/>
              </a:rPr>
              <a:t>str. Albișoara 38, et. 7</a:t>
            </a:r>
          </a:p>
          <a:p>
            <a:pPr marR="6350">
              <a:lnSpc>
                <a:spcPct val="100000"/>
              </a:lnSpc>
            </a:pPr>
            <a:r>
              <a:rPr lang="ro-MD" sz="1600" noProof="0" dirty="0">
                <a:solidFill>
                  <a:schemeClr val="bg1"/>
                </a:solidFill>
                <a:latin typeface="Onest" pitchFamily="2" charset="0"/>
                <a:cs typeface="Calibri" panose="020F0502020204030204" pitchFamily="34" charset="0"/>
              </a:rPr>
              <a:t>Mun. Chișinău, Republica Moldova</a:t>
            </a:r>
          </a:p>
          <a:p>
            <a:pPr marR="6350">
              <a:lnSpc>
                <a:spcPct val="100000"/>
              </a:lnSpc>
            </a:pPr>
            <a:r>
              <a:rPr lang="ro-MD" sz="1600" b="1" noProof="0" dirty="0">
                <a:solidFill>
                  <a:schemeClr val="bg1"/>
                </a:solidFill>
                <a:latin typeface="Onest" pitchFamily="2" charset="0"/>
                <a:cs typeface="Calibri" panose="020F0502020204030204" pitchFamily="34" charset="0"/>
              </a:rPr>
              <a:t>Tel.: </a:t>
            </a:r>
            <a:r>
              <a:rPr lang="ro-MD" sz="1600" noProof="0" dirty="0">
                <a:solidFill>
                  <a:schemeClr val="bg1"/>
                </a:solidFill>
                <a:latin typeface="Onest" pitchFamily="2" charset="0"/>
                <a:cs typeface="Calibri" panose="020F0502020204030204" pitchFamily="34" charset="0"/>
              </a:rPr>
              <a:t>(+373 22) 22 57 99</a:t>
            </a:r>
          </a:p>
          <a:p>
            <a:pPr marR="5715">
              <a:lnSpc>
                <a:spcPct val="100000"/>
              </a:lnSpc>
            </a:pPr>
            <a:r>
              <a:rPr lang="ro-MD" sz="1600" u="sng" noProof="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Onest" pitchFamily="2" charset="0"/>
                <a:cs typeface="Calibri" panose="020F0502020204030204" pitchFamily="34" charset="0"/>
              </a:rPr>
              <a:t>https:/</a:t>
            </a:r>
            <a:r>
              <a:rPr lang="ro-MD" sz="1600" u="sng" noProof="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Onest" pitchFamily="2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/www.facebook.com/oda.moldov</a:t>
            </a:r>
            <a:r>
              <a:rPr lang="ro-MD" sz="1600" u="sng" noProof="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Onest" pitchFamily="2" charset="0"/>
                <a:cs typeface="Calibri" panose="020F0502020204030204" pitchFamily="34" charset="0"/>
              </a:rPr>
              <a:t>a</a:t>
            </a:r>
            <a:endParaRPr lang="ro-MD" sz="1600" noProof="0" dirty="0">
              <a:solidFill>
                <a:schemeClr val="bg1"/>
              </a:solidFill>
              <a:latin typeface="Onest" pitchFamily="2" charset="0"/>
              <a:cs typeface="Calibri" panose="020F0502020204030204" pitchFamily="34" charset="0"/>
            </a:endParaRPr>
          </a:p>
          <a:p>
            <a:pPr marR="5080">
              <a:lnSpc>
                <a:spcPct val="100000"/>
              </a:lnSpc>
            </a:pPr>
            <a:r>
              <a:rPr lang="ro-MD" sz="1600" b="1" noProof="0" dirty="0">
                <a:solidFill>
                  <a:schemeClr val="bg1"/>
                </a:solidFill>
                <a:latin typeface="Onest" pitchFamily="2" charset="0"/>
                <a:cs typeface="Calibri" panose="020F0502020204030204" pitchFamily="34" charset="0"/>
              </a:rPr>
              <a:t>E-mail: </a:t>
            </a:r>
            <a:r>
              <a:rPr lang="ro-MD" sz="1600" u="sng" noProof="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Onest" pitchFamily="2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office@oda.md</a:t>
            </a:r>
            <a:endParaRPr lang="ro-MD" sz="1600" noProof="0" dirty="0">
              <a:solidFill>
                <a:schemeClr val="bg1"/>
              </a:solidFill>
              <a:latin typeface="Onest" pitchFamily="2" charset="0"/>
              <a:cs typeface="Calibri" panose="020F0502020204030204" pitchFamily="34" charset="0"/>
            </a:endParaRPr>
          </a:p>
          <a:p>
            <a:pPr marR="5715">
              <a:lnSpc>
                <a:spcPct val="100000"/>
              </a:lnSpc>
            </a:pPr>
            <a:r>
              <a:rPr lang="ro-MD" sz="1600" b="1" noProof="0" dirty="0">
                <a:solidFill>
                  <a:schemeClr val="bg1"/>
                </a:solidFill>
                <a:latin typeface="Onest" pitchFamily="2" charset="0"/>
                <a:cs typeface="Calibri" panose="020F0502020204030204" pitchFamily="34" charset="0"/>
              </a:rPr>
              <a:t>Pagină web: </a:t>
            </a:r>
            <a:r>
              <a:rPr lang="ro-MD" sz="1600" u="sng" noProof="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Onest" pitchFamily="2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o-MD" sz="1600" u="sng" noProof="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Onest" pitchFamily="2" charset="0"/>
                <a:cs typeface="Calibri" panose="020F0502020204030204" pitchFamily="34" charset="0"/>
              </a:rPr>
              <a:t>.oda.md</a:t>
            </a:r>
            <a:endParaRPr lang="ro-MD" sz="1600" noProof="0" dirty="0">
              <a:solidFill>
                <a:schemeClr val="bg1"/>
              </a:solidFill>
              <a:latin typeface="Onest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95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626EFB-25F6-2A44-AFD0-E29FD73B3415}"/>
              </a:ext>
            </a:extLst>
          </p:cNvPr>
          <p:cNvSpPr/>
          <p:nvPr/>
        </p:nvSpPr>
        <p:spPr>
          <a:xfrm>
            <a:off x="446027" y="4981945"/>
            <a:ext cx="11516446" cy="967126"/>
          </a:xfrm>
          <a:prstGeom prst="roundRect">
            <a:avLst>
              <a:gd name="adj" fmla="val 12766"/>
            </a:avLst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 idx="4294967295"/>
          </p:nvPr>
        </p:nvSpPr>
        <p:spPr>
          <a:xfrm>
            <a:off x="433576" y="191699"/>
            <a:ext cx="10730129" cy="9718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R="5080">
              <a:lnSpc>
                <a:spcPts val="3460"/>
              </a:lnSpc>
              <a:spcBef>
                <a:spcPts val="535"/>
              </a:spcBef>
            </a:pPr>
            <a:r>
              <a:rPr lang="ro-MD" sz="3200" noProof="0" dirty="0">
                <a:solidFill>
                  <a:schemeClr val="bg1"/>
                </a:solidFill>
                <a:latin typeface="Onest Bold" pitchFamily="2" charset="-52"/>
                <a:cs typeface="Corbel"/>
              </a:rPr>
              <a:t>Ce oferă ODA </a:t>
            </a:r>
            <a:r>
              <a:rPr lang="ro-MD" sz="3200" spc="-5" noProof="0" dirty="0">
                <a:solidFill>
                  <a:schemeClr val="bg1"/>
                </a:solidFill>
                <a:latin typeface="Onest Bold" pitchFamily="2" charset="-52"/>
                <a:cs typeface="Corbel"/>
              </a:rPr>
              <a:t>agenților </a:t>
            </a:r>
            <a:r>
              <a:rPr lang="ro-MD" sz="3200" noProof="0" dirty="0">
                <a:solidFill>
                  <a:schemeClr val="bg1"/>
                </a:solidFill>
                <a:latin typeface="Onest Bold" pitchFamily="2" charset="-52"/>
                <a:cs typeface="Corbel"/>
              </a:rPr>
              <a:t>economici</a:t>
            </a:r>
            <a:br>
              <a:rPr lang="ro-MD" sz="3200" noProof="0" dirty="0">
                <a:solidFill>
                  <a:schemeClr val="bg1"/>
                </a:solidFill>
                <a:latin typeface="Onest Bold" pitchFamily="2" charset="-52"/>
                <a:cs typeface="Corbel"/>
              </a:rPr>
            </a:br>
            <a:r>
              <a:rPr lang="ro-MD" sz="3200" spc="-5" noProof="0" dirty="0">
                <a:solidFill>
                  <a:schemeClr val="bg1"/>
                </a:solidFill>
                <a:latin typeface="Onest Bold" pitchFamily="2" charset="-52"/>
                <a:cs typeface="Corbel"/>
              </a:rPr>
              <a:t>sau </a:t>
            </a:r>
            <a:r>
              <a:rPr lang="ro-MD" sz="3200" spc="-645" noProof="0" dirty="0">
                <a:solidFill>
                  <a:schemeClr val="bg1"/>
                </a:solidFill>
                <a:latin typeface="Onest Bold" pitchFamily="2" charset="-52"/>
                <a:cs typeface="Corbel"/>
              </a:rPr>
              <a:t> </a:t>
            </a:r>
            <a:r>
              <a:rPr lang="ro-MD" sz="3200" spc="-5" noProof="0" dirty="0">
                <a:solidFill>
                  <a:schemeClr val="bg1"/>
                </a:solidFill>
                <a:latin typeface="Onest Bold" pitchFamily="2" charset="-52"/>
                <a:cs typeface="Corbel"/>
              </a:rPr>
              <a:t>potențialilor</a:t>
            </a:r>
            <a:r>
              <a:rPr lang="ro-MD" sz="3200" spc="30" noProof="0" dirty="0">
                <a:solidFill>
                  <a:schemeClr val="bg1"/>
                </a:solidFill>
                <a:latin typeface="Onest Bold" pitchFamily="2" charset="-52"/>
                <a:cs typeface="Corbel"/>
              </a:rPr>
              <a:t> </a:t>
            </a:r>
            <a:r>
              <a:rPr lang="ro-MD" sz="3200" spc="-5" noProof="0" dirty="0">
                <a:solidFill>
                  <a:schemeClr val="bg1"/>
                </a:solidFill>
                <a:latin typeface="Onest Bold" pitchFamily="2" charset="-52"/>
                <a:cs typeface="Corbel"/>
              </a:rPr>
              <a:t>antreprenori?</a:t>
            </a:r>
            <a:endParaRPr lang="ro-MD" sz="3200" noProof="0" dirty="0">
              <a:solidFill>
                <a:schemeClr val="bg1"/>
              </a:solidFill>
              <a:latin typeface="Onest Bold" pitchFamily="2" charset="-52"/>
              <a:cs typeface="Corbel"/>
            </a:endParaRPr>
          </a:p>
        </p:txBody>
      </p:sp>
      <p:sp>
        <p:nvSpPr>
          <p:cNvPr id="67" name="Rectangle 4">
            <a:extLst>
              <a:ext uri="{FF2B5EF4-FFF2-40B4-BE49-F238E27FC236}">
                <a16:creationId xmlns:a16="http://schemas.microsoft.com/office/drawing/2014/main" id="{1BCE189F-D954-5101-E0B7-0A703A476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17" y="106356"/>
            <a:ext cx="67627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MD" noProof="0" dirty="0"/>
          </a:p>
        </p:txBody>
      </p:sp>
      <p:sp>
        <p:nvSpPr>
          <p:cNvPr id="84" name="object 58">
            <a:extLst>
              <a:ext uri="{FF2B5EF4-FFF2-40B4-BE49-F238E27FC236}">
                <a16:creationId xmlns:a16="http://schemas.microsoft.com/office/drawing/2014/main" id="{A773724C-ED3A-273E-1444-F2F4FE4F8390}"/>
              </a:ext>
            </a:extLst>
          </p:cNvPr>
          <p:cNvSpPr txBox="1"/>
          <p:nvPr/>
        </p:nvSpPr>
        <p:spPr>
          <a:xfrm>
            <a:off x="1268049" y="5238202"/>
            <a:ext cx="1669573" cy="454612"/>
          </a:xfrm>
          <a:prstGeom prst="rect">
            <a:avLst/>
          </a:prstGeom>
        </p:spPr>
        <p:txBody>
          <a:bodyPr vert="horz" wrap="square" lIns="36000" tIns="234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5"/>
              </a:spcBef>
            </a:pPr>
            <a:r>
              <a:rPr lang="ro-MD" sz="1400" b="1" noProof="0" dirty="0">
                <a:solidFill>
                  <a:srgbClr val="1A4797"/>
                </a:solidFill>
                <a:latin typeface="Onest Bold" pitchFamily="2" charset="-52"/>
                <a:cs typeface="Corbel"/>
              </a:rPr>
              <a:t>Infrastructură și suport în afaceri</a:t>
            </a:r>
            <a:endParaRPr lang="ro-MD" sz="1400" noProof="0" dirty="0">
              <a:solidFill>
                <a:srgbClr val="1A4797"/>
              </a:solidFill>
              <a:latin typeface="Onest Bold" pitchFamily="2" charset="-52"/>
              <a:cs typeface="Corbe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B5FFA5-E271-B762-03D3-27CB9A7381B2}"/>
              </a:ext>
            </a:extLst>
          </p:cNvPr>
          <p:cNvSpPr/>
          <p:nvPr/>
        </p:nvSpPr>
        <p:spPr>
          <a:xfrm>
            <a:off x="451033" y="2279861"/>
            <a:ext cx="2675948" cy="2546043"/>
          </a:xfrm>
          <a:prstGeom prst="roundRect">
            <a:avLst>
              <a:gd name="adj" fmla="val 4230"/>
            </a:avLst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58" name="object 58"/>
          <p:cNvSpPr txBox="1"/>
          <p:nvPr/>
        </p:nvSpPr>
        <p:spPr>
          <a:xfrm>
            <a:off x="1273596" y="2445462"/>
            <a:ext cx="1309584" cy="454612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5"/>
              </a:spcBef>
            </a:pPr>
            <a:r>
              <a:rPr lang="ro-MD" sz="1400" b="1" noProof="0" dirty="0">
                <a:solidFill>
                  <a:srgbClr val="1A4797"/>
                </a:solidFill>
                <a:latin typeface="Onest Bold" pitchFamily="2" charset="-52"/>
                <a:cs typeface="Corbel"/>
              </a:rPr>
              <a:t>Servicii</a:t>
            </a:r>
            <a:r>
              <a:rPr lang="ro-MD" sz="1400" b="1" spc="-50" noProof="0" dirty="0">
                <a:solidFill>
                  <a:srgbClr val="1A4797"/>
                </a:solidFill>
                <a:latin typeface="Onest Bold" pitchFamily="2" charset="-52"/>
                <a:cs typeface="Corbel"/>
              </a:rPr>
              <a:t> </a:t>
            </a:r>
            <a:r>
              <a:rPr lang="ro-MD" sz="1400" b="1" noProof="0" dirty="0">
                <a:solidFill>
                  <a:srgbClr val="1A4797"/>
                </a:solidFill>
                <a:latin typeface="Onest Bold" pitchFamily="2" charset="-52"/>
                <a:cs typeface="Corbel"/>
              </a:rPr>
              <a:t>de consultare</a:t>
            </a:r>
            <a:endParaRPr lang="ro-MD" sz="1400" noProof="0" dirty="0">
              <a:solidFill>
                <a:srgbClr val="1A4797"/>
              </a:solidFill>
              <a:latin typeface="Onest Bold" pitchFamily="2" charset="-52"/>
              <a:cs typeface="Corbel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E595438-2B29-2715-EB1C-43AF04D6DFC0}"/>
              </a:ext>
            </a:extLst>
          </p:cNvPr>
          <p:cNvSpPr txBox="1"/>
          <p:nvPr/>
        </p:nvSpPr>
        <p:spPr>
          <a:xfrm>
            <a:off x="533400" y="2935570"/>
            <a:ext cx="2556563" cy="1766389"/>
          </a:xfrm>
          <a:prstGeom prst="rect">
            <a:avLst/>
          </a:prstGeom>
          <a:noFill/>
        </p:spPr>
        <p:txBody>
          <a:bodyPr wrap="square" lIns="36000">
            <a:noAutofit/>
          </a:bodyPr>
          <a:lstStyle/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1100" noProof="0" dirty="0">
                <a:latin typeface="Onest" pitchFamily="2" charset="0"/>
              </a:rPr>
              <a:t>Informarea și  consultarea </a:t>
            </a:r>
            <a:br>
              <a:rPr lang="ro-MD" sz="1100" noProof="0" dirty="0">
                <a:latin typeface="Onest" pitchFamily="2" charset="0"/>
              </a:rPr>
            </a:br>
            <a:r>
              <a:rPr lang="ro-MD" sz="1100" noProof="0" dirty="0">
                <a:latin typeface="Onest" pitchFamily="2" charset="0"/>
              </a:rPr>
              <a:t>mediului de afaceri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1100" noProof="0" dirty="0">
                <a:latin typeface="Onest" pitchFamily="2" charset="0"/>
              </a:rPr>
              <a:t>Desfășurarea campaniilor de  informare privind  instrumentele de suport în  afaceri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1100" noProof="0" dirty="0">
                <a:latin typeface="Onest" pitchFamily="2" charset="0"/>
              </a:rPr>
              <a:t>Programul de dezvoltare a furnizorilor locali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4B560A-4430-9380-EF0F-1B9431F16F10}"/>
              </a:ext>
            </a:extLst>
          </p:cNvPr>
          <p:cNvSpPr/>
          <p:nvPr/>
        </p:nvSpPr>
        <p:spPr>
          <a:xfrm>
            <a:off x="446027" y="1308917"/>
            <a:ext cx="9155173" cy="814903"/>
          </a:xfrm>
          <a:prstGeom prst="roundRect">
            <a:avLst>
              <a:gd name="adj" fmla="val 14360"/>
            </a:avLst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75" name="object 58">
            <a:extLst>
              <a:ext uri="{FF2B5EF4-FFF2-40B4-BE49-F238E27FC236}">
                <a16:creationId xmlns:a16="http://schemas.microsoft.com/office/drawing/2014/main" id="{36DCC89F-3E53-2964-54D6-D92E8186E443}"/>
              </a:ext>
            </a:extLst>
          </p:cNvPr>
          <p:cNvSpPr txBox="1"/>
          <p:nvPr/>
        </p:nvSpPr>
        <p:spPr>
          <a:xfrm>
            <a:off x="1268049" y="1452722"/>
            <a:ext cx="1591082" cy="4802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5"/>
              </a:spcBef>
            </a:pPr>
            <a:r>
              <a:rPr lang="ro-MD" sz="1400" b="1" noProof="0" dirty="0">
                <a:solidFill>
                  <a:srgbClr val="1A4797"/>
                </a:solidFill>
                <a:latin typeface="Onest Bold" pitchFamily="2" charset="-52"/>
                <a:cs typeface="Corbel"/>
              </a:rPr>
              <a:t>Formare</a:t>
            </a:r>
          </a:p>
          <a:p>
            <a:pPr>
              <a:lnSpc>
                <a:spcPct val="100000"/>
              </a:lnSpc>
              <a:spcBef>
                <a:spcPts val="185"/>
              </a:spcBef>
            </a:pPr>
            <a:r>
              <a:rPr lang="ro-MD" sz="1400" b="1" noProof="0" dirty="0">
                <a:solidFill>
                  <a:srgbClr val="1A4797"/>
                </a:solidFill>
                <a:latin typeface="Onest Bold" pitchFamily="2" charset="-52"/>
                <a:cs typeface="Corbel"/>
              </a:rPr>
              <a:t>antreprenorială</a:t>
            </a:r>
            <a:endParaRPr lang="ro-MD" sz="1400" noProof="0" dirty="0">
              <a:solidFill>
                <a:srgbClr val="1A4797"/>
              </a:solidFill>
              <a:latin typeface="Onest Bold" pitchFamily="2" charset="-52"/>
              <a:cs typeface="Corbel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F1057CC-E7D5-104F-87DE-EBA2E0E08126}"/>
              </a:ext>
            </a:extLst>
          </p:cNvPr>
          <p:cNvSpPr txBox="1"/>
          <p:nvPr/>
        </p:nvSpPr>
        <p:spPr>
          <a:xfrm>
            <a:off x="6318563" y="1371600"/>
            <a:ext cx="3054037" cy="702702"/>
          </a:xfrm>
          <a:prstGeom prst="rect">
            <a:avLst/>
          </a:prstGeom>
          <a:noFill/>
        </p:spPr>
        <p:txBody>
          <a:bodyPr wrap="square" lIns="36000" numCol="1" spcCol="0">
            <a:noAutofit/>
          </a:bodyPr>
          <a:lstStyle/>
          <a:p>
            <a:pPr marL="87313" indent="-873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MD" sz="1100" noProof="0" dirty="0">
                <a:latin typeface="Onest" pitchFamily="2" charset="0"/>
              </a:rPr>
              <a:t>Desfășurarea sesiunilor de formare </a:t>
            </a:r>
            <a:br>
              <a:rPr lang="ro-MD" sz="1100" noProof="0" dirty="0">
                <a:latin typeface="Onest" pitchFamily="2" charset="0"/>
              </a:rPr>
            </a:br>
            <a:r>
              <a:rPr lang="ro-MD" sz="1100" noProof="0" dirty="0">
                <a:latin typeface="Onest" pitchFamily="2" charset="0"/>
              </a:rPr>
              <a:t>offline și online</a:t>
            </a:r>
          </a:p>
          <a:p>
            <a:pPr marL="87313" indent="-873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MD" sz="1100" noProof="0" dirty="0">
                <a:latin typeface="Onest" pitchFamily="2" charset="0"/>
              </a:rPr>
              <a:t>Oferirea asistenței și serviciilor de mentorat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5CB0429-A320-B7FB-6856-5B2E482BF0EB}"/>
              </a:ext>
            </a:extLst>
          </p:cNvPr>
          <p:cNvSpPr txBox="1"/>
          <p:nvPr/>
        </p:nvSpPr>
        <p:spPr>
          <a:xfrm>
            <a:off x="3387922" y="5174697"/>
            <a:ext cx="7136736" cy="670288"/>
          </a:xfrm>
          <a:prstGeom prst="rect">
            <a:avLst/>
          </a:prstGeom>
          <a:noFill/>
        </p:spPr>
        <p:txBody>
          <a:bodyPr wrap="square" lIns="36000" numCol="2" spcCol="0">
            <a:noAutofit/>
          </a:bodyPr>
          <a:lstStyle/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o-MD" sz="1100" noProof="0" dirty="0">
                <a:latin typeface="Onest" pitchFamily="2" charset="0"/>
              </a:rPr>
              <a:t>Dezvoltarea și gestionarea rețelei </a:t>
            </a:r>
            <a:br>
              <a:rPr lang="ro-MD" sz="1100" noProof="0" dirty="0">
                <a:latin typeface="Onest" pitchFamily="2" charset="0"/>
              </a:rPr>
            </a:br>
            <a:r>
              <a:rPr lang="ro-MD" sz="1100" noProof="0" dirty="0">
                <a:latin typeface="Onest" pitchFamily="2" charset="0"/>
              </a:rPr>
              <a:t>incubatoarelor de afaceri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o-MD" sz="1100" noProof="0" dirty="0">
                <a:latin typeface="Onest" pitchFamily="2" charset="0"/>
              </a:rPr>
              <a:t>Crearea platformelor industriale multifuncționale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o-MD" sz="1100" noProof="0" dirty="0">
                <a:latin typeface="Onest" pitchFamily="2" charset="0"/>
              </a:rPr>
              <a:t>Acordarea suportului în  dezvoltarea </a:t>
            </a:r>
            <a:br>
              <a:rPr lang="ro-MD" sz="1100" noProof="0" dirty="0">
                <a:latin typeface="Onest" pitchFamily="2" charset="0"/>
              </a:rPr>
            </a:br>
            <a:r>
              <a:rPr lang="ro-MD" sz="1100" noProof="0" dirty="0">
                <a:latin typeface="Onest" pitchFamily="2" charset="0"/>
              </a:rPr>
              <a:t>centrelor regionale de suport în afaceri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o-MD" sz="1100" noProof="0" dirty="0">
                <a:latin typeface="Onest" pitchFamily="2" charset="0"/>
              </a:rPr>
              <a:t>Susținerea inițiativelor de clustere</a:t>
            </a:r>
          </a:p>
        </p:txBody>
      </p:sp>
      <p:pic>
        <p:nvPicPr>
          <p:cNvPr id="92" name="Graphic 91">
            <a:extLst>
              <a:ext uri="{FF2B5EF4-FFF2-40B4-BE49-F238E27FC236}">
                <a16:creationId xmlns:a16="http://schemas.microsoft.com/office/drawing/2014/main" id="{2394F08E-8008-B975-5CBE-BA19181C6FA3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417" r="35015" b="75082"/>
          <a:stretch/>
        </p:blipFill>
        <p:spPr>
          <a:xfrm>
            <a:off x="8915400" y="5984567"/>
            <a:ext cx="3276600" cy="873433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47B083DD-506C-9090-5A08-FFDE804A705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027" y="6279416"/>
            <a:ext cx="1498103" cy="472228"/>
          </a:xfrm>
          <a:prstGeom prst="rect">
            <a:avLst/>
          </a:prstGeom>
        </p:spPr>
      </p:pic>
      <p:pic>
        <p:nvPicPr>
          <p:cNvPr id="98" name="Graphic 97">
            <a:extLst>
              <a:ext uri="{FF2B5EF4-FFF2-40B4-BE49-F238E27FC236}">
                <a16:creationId xmlns:a16="http://schemas.microsoft.com/office/drawing/2014/main" id="{00570FF5-54C0-557B-DAA8-DA746AD34F3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3473" y="6373048"/>
            <a:ext cx="1726075" cy="284965"/>
          </a:xfrm>
          <a:prstGeom prst="rect">
            <a:avLst/>
          </a:prstGeom>
        </p:spPr>
      </p:pic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3D7A570-75BD-DBA6-0634-0585697AD086}"/>
              </a:ext>
            </a:extLst>
          </p:cNvPr>
          <p:cNvCxnSpPr/>
          <p:nvPr/>
        </p:nvCxnSpPr>
        <p:spPr>
          <a:xfrm>
            <a:off x="446027" y="6172200"/>
            <a:ext cx="846937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7BB89-85BF-46A5-65C3-75A11D8C47FB}"/>
              </a:ext>
            </a:extLst>
          </p:cNvPr>
          <p:cNvSpPr/>
          <p:nvPr/>
        </p:nvSpPr>
        <p:spPr>
          <a:xfrm>
            <a:off x="3282005" y="2279861"/>
            <a:ext cx="6319195" cy="2546043"/>
          </a:xfrm>
          <a:prstGeom prst="roundRect">
            <a:avLst>
              <a:gd name="adj" fmla="val 4230"/>
            </a:avLst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78" name="object 58">
            <a:extLst>
              <a:ext uri="{FF2B5EF4-FFF2-40B4-BE49-F238E27FC236}">
                <a16:creationId xmlns:a16="http://schemas.microsoft.com/office/drawing/2014/main" id="{0216E981-1692-B111-F515-0B09B5EE5E1D}"/>
              </a:ext>
            </a:extLst>
          </p:cNvPr>
          <p:cNvSpPr txBox="1"/>
          <p:nvPr/>
        </p:nvSpPr>
        <p:spPr>
          <a:xfrm>
            <a:off x="3989548" y="2395017"/>
            <a:ext cx="1591082" cy="23916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5"/>
              </a:spcBef>
            </a:pPr>
            <a:r>
              <a:rPr lang="ro-MD" sz="1400" b="1" noProof="0" dirty="0">
                <a:solidFill>
                  <a:srgbClr val="1A4797"/>
                </a:solidFill>
                <a:latin typeface="Onest Bold" pitchFamily="2" charset="-52"/>
                <a:cs typeface="Corbel"/>
              </a:rPr>
              <a:t>Acces la finanțare</a:t>
            </a:r>
            <a:endParaRPr lang="ro-MD" sz="1400" noProof="0" dirty="0">
              <a:solidFill>
                <a:srgbClr val="1A4797"/>
              </a:solidFill>
              <a:latin typeface="Onest Bold" pitchFamily="2" charset="-52"/>
              <a:cs typeface="Corbe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34C842-7967-BDB6-FD6A-785BEF7236F3}"/>
              </a:ext>
            </a:extLst>
          </p:cNvPr>
          <p:cNvSpPr txBox="1"/>
          <p:nvPr/>
        </p:nvSpPr>
        <p:spPr>
          <a:xfrm>
            <a:off x="3382478" y="2836342"/>
            <a:ext cx="1869457" cy="1967134"/>
          </a:xfrm>
          <a:prstGeom prst="rect">
            <a:avLst/>
          </a:prstGeom>
          <a:noFill/>
        </p:spPr>
        <p:txBody>
          <a:bodyPr wrap="square" lIns="36000">
            <a:noAutofit/>
          </a:bodyPr>
          <a:lstStyle/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1100" noProof="0" dirty="0">
                <a:latin typeface="Onest" pitchFamily="2" charset="0"/>
              </a:rPr>
              <a:t>Acordarea granturilor pentru inițierea și dezvoltarea afacerii</a:t>
            </a:r>
            <a:br>
              <a:rPr lang="ro-MD" sz="1100" noProof="0" dirty="0">
                <a:latin typeface="Onest" pitchFamily="2" charset="0"/>
              </a:rPr>
            </a:br>
            <a:r>
              <a:rPr lang="ro-MD" sz="1100" noProof="0" dirty="0">
                <a:latin typeface="Onest" pitchFamily="2" charset="0"/>
              </a:rPr>
              <a:t>prin intermediul programelor de suport ODA</a:t>
            </a:r>
          </a:p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1100" noProof="0" dirty="0">
                <a:latin typeface="Onest" pitchFamily="2" charset="0"/>
              </a:rPr>
              <a:t>Oferirea subvențiilor pentru  participarea la târguri, expoziții și</a:t>
            </a:r>
            <a:r>
              <a:rPr lang="ro-MD" sz="1100" dirty="0">
                <a:latin typeface="Onest" pitchFamily="2" charset="0"/>
              </a:rPr>
              <a:t> învățământ DUAL</a:t>
            </a:r>
            <a:endParaRPr lang="ro-MD" sz="1100" noProof="0" dirty="0">
              <a:latin typeface="Onest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D3CBCA-41BD-228C-E6AA-7EEC27CAC2D7}"/>
              </a:ext>
            </a:extLst>
          </p:cNvPr>
          <p:cNvCxnSpPr>
            <a:cxnSpLocks/>
          </p:cNvCxnSpPr>
          <p:nvPr/>
        </p:nvCxnSpPr>
        <p:spPr>
          <a:xfrm>
            <a:off x="5182526" y="2857888"/>
            <a:ext cx="0" cy="1806381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C1935B02-240B-2F58-B7FB-F9C5340B26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48425" y="2836805"/>
            <a:ext cx="1677051" cy="2720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27DDFF9-3736-2123-5FB8-16A6BBEE3C66}"/>
              </a:ext>
            </a:extLst>
          </p:cNvPr>
          <p:cNvSpPr txBox="1"/>
          <p:nvPr/>
        </p:nvSpPr>
        <p:spPr>
          <a:xfrm>
            <a:off x="7603029" y="3177079"/>
            <a:ext cx="2057398" cy="1431161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1100" noProof="0" dirty="0">
                <a:latin typeface="Onest" pitchFamily="2" charset="0"/>
              </a:rPr>
              <a:t>Emiterea de garanții financiare individuale </a:t>
            </a:r>
            <a:br>
              <a:rPr lang="ro-MD" sz="1100" noProof="0" dirty="0">
                <a:latin typeface="Onest" pitchFamily="2" charset="0"/>
              </a:rPr>
            </a:br>
            <a:r>
              <a:rPr lang="ro-MD" sz="1100" noProof="0" dirty="0">
                <a:latin typeface="Onest" pitchFamily="2" charset="0"/>
              </a:rPr>
              <a:t>la diferite etape </a:t>
            </a:r>
            <a:br>
              <a:rPr lang="ro-MD" sz="1100" noProof="0" dirty="0">
                <a:latin typeface="Onest" pitchFamily="2" charset="0"/>
              </a:rPr>
            </a:br>
            <a:r>
              <a:rPr lang="ro-MD" sz="1100" noProof="0" dirty="0">
                <a:latin typeface="Onest" pitchFamily="2" charset="0"/>
              </a:rPr>
              <a:t>de dezvoltare</a:t>
            </a:r>
          </a:p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1100" noProof="0" dirty="0">
                <a:latin typeface="Onest" pitchFamily="2" charset="0"/>
              </a:rPr>
              <a:t>Emiterea de garanții </a:t>
            </a:r>
            <a:br>
              <a:rPr lang="ro-MD" sz="1100" noProof="0" dirty="0">
                <a:latin typeface="Onest" pitchFamily="2" charset="0"/>
              </a:rPr>
            </a:br>
            <a:r>
              <a:rPr lang="ro-MD" sz="1100" noProof="0" dirty="0">
                <a:latin typeface="Onest" pitchFamily="2" charset="0"/>
              </a:rPr>
              <a:t>de portofoliu</a:t>
            </a:r>
          </a:p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1100" noProof="0" dirty="0">
                <a:latin typeface="Onest" pitchFamily="2" charset="0"/>
              </a:rPr>
              <a:t>Programul Prima Casă PLUS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95D56031-651E-EF7F-3420-D2BBD47593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90617" y="2858417"/>
            <a:ext cx="2132666" cy="21423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694F340-95D3-B07B-52F3-9D3027C9B611}"/>
              </a:ext>
            </a:extLst>
          </p:cNvPr>
          <p:cNvSpPr txBox="1"/>
          <p:nvPr/>
        </p:nvSpPr>
        <p:spPr>
          <a:xfrm>
            <a:off x="5278321" y="3177079"/>
            <a:ext cx="2206244" cy="1623521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88900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1050" noProof="0" dirty="0">
                <a:latin typeface="Onest" pitchFamily="2" charset="0"/>
              </a:rPr>
              <a:t>Oferirea de credite investiționale prin intermediul Entităților Financiare Partenere: </a:t>
            </a:r>
            <a:br>
              <a:rPr lang="ro-MD" sz="1050" noProof="0" dirty="0">
                <a:latin typeface="Onest" pitchFamily="2" charset="0"/>
              </a:rPr>
            </a:br>
            <a:r>
              <a:rPr lang="ro-MD" sz="1050" noProof="0" dirty="0">
                <a:latin typeface="Onest" pitchFamily="2" charset="0"/>
              </a:rPr>
              <a:t>- FACEM Investiții BGK</a:t>
            </a:r>
            <a:br>
              <a:rPr lang="ro-MD" sz="1050" noProof="0" dirty="0">
                <a:latin typeface="Onest" pitchFamily="2" charset="0"/>
              </a:rPr>
            </a:br>
            <a:r>
              <a:rPr lang="ro-MD" sz="1050" noProof="0" dirty="0">
                <a:latin typeface="Onest" pitchFamily="2" charset="0"/>
              </a:rPr>
              <a:t>- FACEM Impact</a:t>
            </a:r>
          </a:p>
          <a:p>
            <a:pPr marL="88900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1050" noProof="0" dirty="0">
                <a:latin typeface="Onest" pitchFamily="2" charset="0"/>
              </a:rPr>
              <a:t>Oferirea de compensații la dobânzile la creditele investiționale prin intermediul </a:t>
            </a:r>
            <a:r>
              <a:rPr lang="ro-MD" sz="1050" noProof="0" dirty="0">
                <a:latin typeface="Onest Bold" pitchFamily="2" charset="0"/>
              </a:rPr>
              <a:t>Programului 373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B26C38-C560-8A24-2A3F-318DCE768F11}"/>
              </a:ext>
            </a:extLst>
          </p:cNvPr>
          <p:cNvCxnSpPr>
            <a:cxnSpLocks/>
          </p:cNvCxnSpPr>
          <p:nvPr/>
        </p:nvCxnSpPr>
        <p:spPr>
          <a:xfrm>
            <a:off x="7543800" y="2857888"/>
            <a:ext cx="0" cy="1806381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33870EB-6C69-A920-BB23-C60219A5E621}"/>
              </a:ext>
            </a:extLst>
          </p:cNvPr>
          <p:cNvSpPr/>
          <p:nvPr/>
        </p:nvSpPr>
        <p:spPr>
          <a:xfrm>
            <a:off x="9751657" y="1315969"/>
            <a:ext cx="2210816" cy="3509935"/>
          </a:xfrm>
          <a:prstGeom prst="roundRect">
            <a:avLst>
              <a:gd name="adj" fmla="val 4230"/>
            </a:avLst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22" name="object 58">
            <a:extLst>
              <a:ext uri="{FF2B5EF4-FFF2-40B4-BE49-F238E27FC236}">
                <a16:creationId xmlns:a16="http://schemas.microsoft.com/office/drawing/2014/main" id="{D8FFBFEA-9D0B-8823-A8CB-D59EFDACF328}"/>
              </a:ext>
            </a:extLst>
          </p:cNvPr>
          <p:cNvSpPr txBox="1"/>
          <p:nvPr/>
        </p:nvSpPr>
        <p:spPr>
          <a:xfrm>
            <a:off x="10426361" y="1452722"/>
            <a:ext cx="1591082" cy="4802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5"/>
              </a:spcBef>
            </a:pPr>
            <a:r>
              <a:rPr lang="ro-MD" sz="1400" b="1" noProof="0" dirty="0">
                <a:solidFill>
                  <a:srgbClr val="1A4797"/>
                </a:solidFill>
                <a:latin typeface="Onest Bold" pitchFamily="2" charset="-52"/>
                <a:cs typeface="Corbel"/>
              </a:rPr>
              <a:t>Dialogul</a:t>
            </a:r>
          </a:p>
          <a:p>
            <a:pPr>
              <a:lnSpc>
                <a:spcPct val="100000"/>
              </a:lnSpc>
              <a:spcBef>
                <a:spcPts val="185"/>
              </a:spcBef>
            </a:pPr>
            <a:r>
              <a:rPr lang="ro-MD" sz="1400" b="1" noProof="0" dirty="0">
                <a:solidFill>
                  <a:srgbClr val="1A4797"/>
                </a:solidFill>
                <a:latin typeface="Onest Bold" pitchFamily="2" charset="-52"/>
                <a:cs typeface="Corbel"/>
              </a:rPr>
              <a:t>public-privat</a:t>
            </a:r>
            <a:endParaRPr lang="ro-MD" sz="1400" noProof="0" dirty="0">
              <a:solidFill>
                <a:srgbClr val="1A4797"/>
              </a:solidFill>
              <a:latin typeface="Onest Bold" pitchFamily="2" charset="-52"/>
              <a:cs typeface="Corbe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E95604-DF12-F415-F373-93F5E8927953}"/>
              </a:ext>
            </a:extLst>
          </p:cNvPr>
          <p:cNvSpPr txBox="1"/>
          <p:nvPr/>
        </p:nvSpPr>
        <p:spPr>
          <a:xfrm>
            <a:off x="9842323" y="2074302"/>
            <a:ext cx="1964880" cy="2600712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1100" noProof="0" dirty="0">
                <a:latin typeface="Onest" pitchFamily="2" charset="0"/>
              </a:rPr>
              <a:t>Organizarea evenimentelor și forumurilor tematice</a:t>
            </a:r>
          </a:p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1100" noProof="0" dirty="0">
                <a:latin typeface="Onest" pitchFamily="2" charset="0"/>
              </a:rPr>
              <a:t>Organizarea evenimentelor de B2B</a:t>
            </a:r>
          </a:p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1100" noProof="0" dirty="0">
                <a:latin typeface="Onest" pitchFamily="2" charset="0"/>
              </a:rPr>
              <a:t>Efectuarea studiilor și analizelor tematice</a:t>
            </a:r>
          </a:p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1100" noProof="0" dirty="0">
                <a:latin typeface="Onest" pitchFamily="2" charset="0"/>
              </a:rPr>
              <a:t>Elaborarea recomandărilor de politici și instrumente de susținere a dezvoltării sectorului IMM</a:t>
            </a:r>
          </a:p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1100" noProof="0" dirty="0">
                <a:latin typeface="Onest" pitchFamily="2" charset="0"/>
              </a:rPr>
              <a:t>Facilitarea participării la evenimente și târguri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B528DA-C081-B036-1F5C-EE97DAEA2AAF}"/>
              </a:ext>
            </a:extLst>
          </p:cNvPr>
          <p:cNvSpPr txBox="1"/>
          <p:nvPr/>
        </p:nvSpPr>
        <p:spPr>
          <a:xfrm>
            <a:off x="3124200" y="1371600"/>
            <a:ext cx="2882315" cy="691471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87313" indent="-87313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o-MD" sz="1100" noProof="0" dirty="0">
                <a:latin typeface="Onest" pitchFamily="2" charset="0"/>
              </a:rPr>
              <a:t>Dezvoltarea abilităților antreprenoriale </a:t>
            </a:r>
            <a:br>
              <a:rPr lang="ro-MD" sz="1100" noProof="0" dirty="0">
                <a:latin typeface="Onest" pitchFamily="2" charset="0"/>
              </a:rPr>
            </a:br>
            <a:r>
              <a:rPr lang="ro-MD" sz="1100" noProof="0" dirty="0">
                <a:latin typeface="Onest" pitchFamily="2" charset="0"/>
              </a:rPr>
              <a:t>prin intermediul programelor de instruire </a:t>
            </a:r>
            <a:br>
              <a:rPr lang="ro-MD" sz="1100" noProof="0" dirty="0">
                <a:latin typeface="Onest" pitchFamily="2" charset="0"/>
              </a:rPr>
            </a:br>
            <a:r>
              <a:rPr lang="ro-MD" sz="1100" noProof="0" dirty="0">
                <a:latin typeface="Onest" pitchFamily="2" charset="0"/>
              </a:rPr>
              <a:t>dedicate și opționale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5ADC39DD-217F-2856-2E6D-D7FCAB4F93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4694" y="2439607"/>
            <a:ext cx="535793" cy="454612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9BABC4A6-4854-97C3-F993-6CFE236E051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0795" y="1436570"/>
            <a:ext cx="474256" cy="499482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092F751F-7591-E9D5-71FB-D3459AC822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94616" y="2311453"/>
            <a:ext cx="487794" cy="43359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7FE29DBA-ED86-6BBB-FCD9-64D744CF27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56698" y="1460986"/>
            <a:ext cx="471996" cy="47199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E9BE4EE2-605F-DDDA-6540-5CA653B76CE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4560" y="5200649"/>
            <a:ext cx="544956" cy="54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1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AAF7085-9CFC-1421-C80F-9EDA9907D71F}"/>
              </a:ext>
            </a:extLst>
          </p:cNvPr>
          <p:cNvSpPr txBox="1"/>
          <p:nvPr/>
        </p:nvSpPr>
        <p:spPr>
          <a:xfrm>
            <a:off x="4561955" y="6390057"/>
            <a:ext cx="1789972" cy="327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865"/>
              </a:lnSpc>
            </a:pPr>
            <a:r>
              <a:rPr lang="ro-MD" sz="900" b="1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SERVICIU CONSULTARE</a:t>
            </a:r>
          </a:p>
          <a:p>
            <a:pPr marL="12700">
              <a:lnSpc>
                <a:spcPts val="865"/>
              </a:lnSpc>
            </a:pPr>
            <a:r>
              <a:rPr lang="ro-MD" sz="900" b="1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TEL:</a:t>
            </a:r>
            <a:r>
              <a:rPr lang="ro-MD" sz="900" b="1" spc="-2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900" b="1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+373</a:t>
            </a:r>
            <a:r>
              <a:rPr lang="ro-MD" sz="900" b="1" spc="-4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900" b="1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(22)</a:t>
            </a:r>
            <a:r>
              <a:rPr lang="ro-MD" sz="900" b="1" spc="-4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900" b="1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22</a:t>
            </a:r>
            <a:r>
              <a:rPr lang="ro-MD" sz="900" b="1" spc="-4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900" b="1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57</a:t>
            </a:r>
            <a:r>
              <a:rPr lang="ro-MD" sz="900" b="1" spc="-4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900" b="1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99</a:t>
            </a:r>
            <a:endParaRPr lang="ro-MD" sz="900" noProof="0" dirty="0">
              <a:solidFill>
                <a:schemeClr val="bg1"/>
              </a:solidFill>
              <a:latin typeface="Onest Bold" pitchFamily="2" charset="0"/>
              <a:cs typeface="Calibri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B7178F-47FD-5BAA-573B-2ACCCC68A8AB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417" r="35015" b="75082"/>
          <a:stretch/>
        </p:blipFill>
        <p:spPr>
          <a:xfrm>
            <a:off x="8915400" y="5984567"/>
            <a:ext cx="3276600" cy="87343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09E8FAF-494A-2E31-10B1-9E53C237038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027" y="6279416"/>
            <a:ext cx="1498103" cy="47222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B191FD0-93DF-BA5A-41E9-C9FBEA900F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3473" y="6373048"/>
            <a:ext cx="1726075" cy="28496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ED8F84-1847-8A8C-662A-5720245FCA77}"/>
              </a:ext>
            </a:extLst>
          </p:cNvPr>
          <p:cNvCxnSpPr/>
          <p:nvPr/>
        </p:nvCxnSpPr>
        <p:spPr>
          <a:xfrm>
            <a:off x="446027" y="6172200"/>
            <a:ext cx="846937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ject 10">
            <a:extLst>
              <a:ext uri="{FF2B5EF4-FFF2-40B4-BE49-F238E27FC236}">
                <a16:creationId xmlns:a16="http://schemas.microsoft.com/office/drawing/2014/main" id="{FE38B17F-52B6-5B22-B049-731ADF565A24}"/>
              </a:ext>
            </a:extLst>
          </p:cNvPr>
          <p:cNvSpPr txBox="1">
            <a:spLocks/>
          </p:cNvSpPr>
          <p:nvPr/>
        </p:nvSpPr>
        <p:spPr>
          <a:xfrm>
            <a:off x="2998088" y="323603"/>
            <a:ext cx="6195824" cy="523028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080">
              <a:lnSpc>
                <a:spcPts val="3460"/>
              </a:lnSpc>
              <a:spcBef>
                <a:spcPts val="535"/>
              </a:spcBef>
            </a:pPr>
            <a:r>
              <a:rPr lang="ro-MD" sz="3200" noProof="0" dirty="0">
                <a:solidFill>
                  <a:schemeClr val="bg1"/>
                </a:solidFill>
                <a:latin typeface="Onest Bold" pitchFamily="2" charset="-52"/>
                <a:cs typeface="Corbel"/>
              </a:rPr>
              <a:t>Programe pentru Start-</a:t>
            </a:r>
            <a:r>
              <a:rPr lang="ro-MD" sz="3200" noProof="0" dirty="0" err="1">
                <a:solidFill>
                  <a:schemeClr val="bg1"/>
                </a:solidFill>
                <a:latin typeface="Onest Bold" pitchFamily="2" charset="-52"/>
                <a:cs typeface="Corbel"/>
              </a:rPr>
              <a:t>up</a:t>
            </a:r>
            <a:r>
              <a:rPr lang="ro-MD" sz="3200" noProof="0" dirty="0">
                <a:solidFill>
                  <a:schemeClr val="bg1"/>
                </a:solidFill>
                <a:latin typeface="Onest Bold" pitchFamily="2" charset="-52"/>
                <a:cs typeface="Corbel"/>
              </a:rPr>
              <a:t> IMM</a:t>
            </a:r>
          </a:p>
        </p:txBody>
      </p:sp>
      <p:sp>
        <p:nvSpPr>
          <p:cNvPr id="81" name="object 34">
            <a:extLst>
              <a:ext uri="{FF2B5EF4-FFF2-40B4-BE49-F238E27FC236}">
                <a16:creationId xmlns:a16="http://schemas.microsoft.com/office/drawing/2014/main" id="{1A6C8071-1BFC-384E-9D26-4C02C60ABBD1}"/>
              </a:ext>
            </a:extLst>
          </p:cNvPr>
          <p:cNvSpPr txBox="1"/>
          <p:nvPr/>
        </p:nvSpPr>
        <p:spPr>
          <a:xfrm>
            <a:off x="2369505" y="3578990"/>
            <a:ext cx="213087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Raport </a:t>
            </a:r>
            <a:r>
              <a:rPr lang="ro-MD" sz="1400" spc="-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20%</a:t>
            </a:r>
            <a:r>
              <a:rPr lang="ro-MD" sz="1400" spc="-2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140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:</a:t>
            </a:r>
            <a:r>
              <a:rPr lang="ro-MD" sz="1400" spc="-1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1400" spc="-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80%</a:t>
            </a:r>
            <a:endParaRPr lang="ro-MD" sz="1400" noProof="0" dirty="0">
              <a:solidFill>
                <a:schemeClr val="bg1"/>
              </a:solidFill>
              <a:latin typeface="Onest Bold" pitchFamily="2" charset="0"/>
              <a:cs typeface="Calibri"/>
            </a:endParaRPr>
          </a:p>
        </p:txBody>
      </p:sp>
      <p:sp>
        <p:nvSpPr>
          <p:cNvPr id="8" name="object 20">
            <a:extLst>
              <a:ext uri="{FF2B5EF4-FFF2-40B4-BE49-F238E27FC236}">
                <a16:creationId xmlns:a16="http://schemas.microsoft.com/office/drawing/2014/main" id="{65AD0D64-1D01-002D-85F3-783C1B62E478}"/>
              </a:ext>
            </a:extLst>
          </p:cNvPr>
          <p:cNvSpPr txBox="1"/>
          <p:nvPr/>
        </p:nvSpPr>
        <p:spPr>
          <a:xfrm>
            <a:off x="2369505" y="3106770"/>
            <a:ext cx="1653022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ro-MD" sz="1400" b="1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GRANT</a:t>
            </a:r>
            <a:endParaRPr lang="ro-MD" sz="1400" b="1" spc="-55" noProof="0" dirty="0">
              <a:solidFill>
                <a:schemeClr val="bg1"/>
              </a:solidFill>
              <a:latin typeface="Onest Bold" pitchFamily="2" charset="0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până</a:t>
            </a:r>
            <a:r>
              <a:rPr lang="ro-MD" sz="1400" spc="-45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 </a:t>
            </a: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la</a:t>
            </a:r>
            <a:r>
              <a:rPr lang="ro-MD" sz="1400" spc="-30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 </a:t>
            </a:r>
            <a:r>
              <a:rPr lang="ro-MD" sz="1400" spc="-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600 mii</a:t>
            </a:r>
            <a:r>
              <a:rPr lang="ro-MD" sz="1400" spc="-4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1400" spc="-1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lei</a:t>
            </a:r>
            <a:endParaRPr lang="ro-MD" sz="1400" noProof="0" dirty="0">
              <a:solidFill>
                <a:schemeClr val="bg1"/>
              </a:solidFill>
              <a:latin typeface="Onest Bold" pitchFamily="2" charset="0"/>
              <a:cs typeface="Calibri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68523F7-62A7-9CF2-2053-74D57203A5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819" y="2494207"/>
            <a:ext cx="1285788" cy="128578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8AD51DF-F64A-ED6D-C54B-01EBE80F9A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62200" y="2500646"/>
            <a:ext cx="2531036" cy="36352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3121262-D643-1DBA-7E8F-26181F8D87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7892" y="2487589"/>
            <a:ext cx="1285785" cy="128578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81A0104-6DBA-F344-6401-1B6E835BA4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91620" y="2494207"/>
            <a:ext cx="2823981" cy="438722"/>
          </a:xfrm>
          <a:prstGeom prst="rect">
            <a:avLst/>
          </a:prstGeom>
        </p:spPr>
      </p:pic>
      <p:sp>
        <p:nvSpPr>
          <p:cNvPr id="22" name="object 34">
            <a:extLst>
              <a:ext uri="{FF2B5EF4-FFF2-40B4-BE49-F238E27FC236}">
                <a16:creationId xmlns:a16="http://schemas.microsoft.com/office/drawing/2014/main" id="{C3B4FFE4-B112-FF24-A3EB-ABC9F3B0A739}"/>
              </a:ext>
            </a:extLst>
          </p:cNvPr>
          <p:cNvSpPr txBox="1"/>
          <p:nvPr/>
        </p:nvSpPr>
        <p:spPr>
          <a:xfrm>
            <a:off x="7691620" y="3572372"/>
            <a:ext cx="213087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Raport </a:t>
            </a:r>
            <a:r>
              <a:rPr lang="ro-MD" sz="1400" spc="-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50%</a:t>
            </a:r>
            <a:r>
              <a:rPr lang="ro-MD" sz="1400" spc="-2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140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:</a:t>
            </a:r>
            <a:r>
              <a:rPr lang="ro-MD" sz="1400" spc="-1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1400" spc="-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50%</a:t>
            </a:r>
            <a:endParaRPr lang="ro-MD" sz="1400" noProof="0" dirty="0">
              <a:solidFill>
                <a:schemeClr val="bg1"/>
              </a:solidFill>
              <a:latin typeface="Onest Bold" pitchFamily="2" charset="0"/>
              <a:cs typeface="Calibri"/>
            </a:endParaRPr>
          </a:p>
        </p:txBody>
      </p:sp>
      <p:sp>
        <p:nvSpPr>
          <p:cNvPr id="24" name="object 20">
            <a:extLst>
              <a:ext uri="{FF2B5EF4-FFF2-40B4-BE49-F238E27FC236}">
                <a16:creationId xmlns:a16="http://schemas.microsoft.com/office/drawing/2014/main" id="{4D716770-5D07-EC0F-71CC-3AEE2D9D4BA5}"/>
              </a:ext>
            </a:extLst>
          </p:cNvPr>
          <p:cNvSpPr txBox="1"/>
          <p:nvPr/>
        </p:nvSpPr>
        <p:spPr>
          <a:xfrm>
            <a:off x="7691620" y="3100152"/>
            <a:ext cx="1653022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ro-MD" sz="1400" b="1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GRANT</a:t>
            </a:r>
            <a:endParaRPr lang="ro-MD" sz="1400" b="1" spc="-55" noProof="0" dirty="0">
              <a:solidFill>
                <a:schemeClr val="bg1"/>
              </a:solidFill>
              <a:latin typeface="Onest Bold" pitchFamily="2" charset="0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până</a:t>
            </a:r>
            <a:r>
              <a:rPr lang="ro-MD" sz="1400" spc="-45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 </a:t>
            </a: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la</a:t>
            </a:r>
            <a:r>
              <a:rPr lang="ro-MD" sz="1400" spc="-30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 </a:t>
            </a:r>
            <a:r>
              <a:rPr lang="ro-MD" sz="1400" spc="-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2 mil lei</a:t>
            </a:r>
            <a:endParaRPr lang="ro-MD" sz="1400" noProof="0" dirty="0">
              <a:solidFill>
                <a:schemeClr val="bg1"/>
              </a:solidFill>
              <a:latin typeface="Onest Bold" pitchFamily="2" charset="0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9BD2AD-57C9-11EF-8AE8-4F67B4E30821}"/>
              </a:ext>
            </a:extLst>
          </p:cNvPr>
          <p:cNvSpPr txBox="1"/>
          <p:nvPr/>
        </p:nvSpPr>
        <p:spPr>
          <a:xfrm>
            <a:off x="4561955" y="6390057"/>
            <a:ext cx="1789972" cy="327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865"/>
              </a:lnSpc>
            </a:pPr>
            <a:r>
              <a:rPr lang="ro-MD" sz="900" b="1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SERVICIU CONSULTARE</a:t>
            </a:r>
          </a:p>
          <a:p>
            <a:pPr marL="12700">
              <a:lnSpc>
                <a:spcPts val="865"/>
              </a:lnSpc>
            </a:pPr>
            <a:r>
              <a:rPr lang="ro-MD" sz="900" b="1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TEL:</a:t>
            </a:r>
            <a:r>
              <a:rPr lang="ro-MD" sz="900" b="1" spc="-2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900" b="1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+373</a:t>
            </a:r>
            <a:r>
              <a:rPr lang="ro-MD" sz="900" b="1" spc="-4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900" b="1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(22)</a:t>
            </a:r>
            <a:r>
              <a:rPr lang="ro-MD" sz="900" b="1" spc="-4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900" b="1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22</a:t>
            </a:r>
            <a:r>
              <a:rPr lang="ro-MD" sz="900" b="1" spc="-4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900" b="1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57</a:t>
            </a:r>
            <a:r>
              <a:rPr lang="ro-MD" sz="900" b="1" spc="-4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900" b="1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99</a:t>
            </a:r>
            <a:endParaRPr lang="ro-MD" sz="900" noProof="0" dirty="0">
              <a:solidFill>
                <a:schemeClr val="bg1"/>
              </a:solidFill>
              <a:latin typeface="Onest Bold" pitchFamily="2" charset="0"/>
              <a:cs typeface="Calibri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011871C-5955-2CCC-8E46-E73A35BC24A3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417" r="35015" b="75082"/>
          <a:stretch/>
        </p:blipFill>
        <p:spPr>
          <a:xfrm>
            <a:off x="8915400" y="5984567"/>
            <a:ext cx="3276600" cy="87343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E381BD3-84E2-8E65-DEC7-45E976C152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027" y="6279416"/>
            <a:ext cx="1498103" cy="47222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C9C11D7-2828-EF81-18B5-648D2558625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3473" y="6373048"/>
            <a:ext cx="1726075" cy="284965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DB8D625E-F1BD-5E48-3A6B-D23B5802960A}"/>
              </a:ext>
            </a:extLst>
          </p:cNvPr>
          <p:cNvSpPr txBox="1">
            <a:spLocks/>
          </p:cNvSpPr>
          <p:nvPr/>
        </p:nvSpPr>
        <p:spPr>
          <a:xfrm>
            <a:off x="2263473" y="169320"/>
            <a:ext cx="8862824" cy="523028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080">
              <a:lnSpc>
                <a:spcPts val="3460"/>
              </a:lnSpc>
              <a:spcBef>
                <a:spcPts val="535"/>
              </a:spcBef>
            </a:pPr>
            <a:r>
              <a:rPr lang="ro-MD" sz="3200" noProof="0" dirty="0">
                <a:solidFill>
                  <a:schemeClr val="bg1"/>
                </a:solidFill>
                <a:latin typeface="Onest Bold" pitchFamily="2" charset="-52"/>
                <a:ea typeface="+mj-ea"/>
              </a:rPr>
              <a:t>Programe pentru dezvoltarea afacerii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D888806-6FC2-F940-4941-D7A328DE99C5}"/>
              </a:ext>
            </a:extLst>
          </p:cNvPr>
          <p:cNvCxnSpPr/>
          <p:nvPr/>
        </p:nvCxnSpPr>
        <p:spPr>
          <a:xfrm>
            <a:off x="446027" y="6172200"/>
            <a:ext cx="846937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7201713D-0382-2D24-53EC-EDF9613190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693" y="1436273"/>
            <a:ext cx="1285788" cy="128578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D5E9C86-D64D-59D7-62FC-88DF1F226C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51927" y="1422043"/>
            <a:ext cx="1285787" cy="128578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AB615919-20FB-4787-4C1B-C3AE9139A3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24759" y="3872205"/>
            <a:ext cx="1285788" cy="1285788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768FD5B-D8E9-9C0A-0CBD-F6FD01C3640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32307" y="3876198"/>
            <a:ext cx="3505200" cy="34812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D229667F-DA03-DD55-2B2B-8B916FABE4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32308" y="1422044"/>
            <a:ext cx="3092723" cy="601844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F6531EBD-B886-1D9D-B5C4-584C4B8B35C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92074" y="1428181"/>
            <a:ext cx="2652386" cy="363340"/>
          </a:xfrm>
          <a:prstGeom prst="rect">
            <a:avLst/>
          </a:prstGeom>
        </p:spPr>
      </p:pic>
      <p:sp>
        <p:nvSpPr>
          <p:cNvPr id="37" name="object 34">
            <a:extLst>
              <a:ext uri="{FF2B5EF4-FFF2-40B4-BE49-F238E27FC236}">
                <a16:creationId xmlns:a16="http://schemas.microsoft.com/office/drawing/2014/main" id="{60650762-C909-B3E5-994E-67ED5DEF65B4}"/>
              </a:ext>
            </a:extLst>
          </p:cNvPr>
          <p:cNvSpPr txBox="1"/>
          <p:nvPr/>
        </p:nvSpPr>
        <p:spPr>
          <a:xfrm>
            <a:off x="1992074" y="2519292"/>
            <a:ext cx="213087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Raport </a:t>
            </a:r>
            <a:r>
              <a:rPr lang="ro-MD" sz="1400" spc="-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30%</a:t>
            </a:r>
            <a:r>
              <a:rPr lang="ro-MD" sz="1400" spc="-2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140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:</a:t>
            </a:r>
            <a:r>
              <a:rPr lang="ro-MD" sz="1400" spc="-1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1400" spc="-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70%</a:t>
            </a:r>
            <a:endParaRPr lang="ro-MD" sz="1400" noProof="0" dirty="0">
              <a:solidFill>
                <a:schemeClr val="bg1"/>
              </a:solidFill>
              <a:latin typeface="Onest Bold" pitchFamily="2" charset="0"/>
              <a:cs typeface="Calibri"/>
            </a:endParaRPr>
          </a:p>
        </p:txBody>
      </p:sp>
      <p:sp>
        <p:nvSpPr>
          <p:cNvPr id="38" name="object 20">
            <a:extLst>
              <a:ext uri="{FF2B5EF4-FFF2-40B4-BE49-F238E27FC236}">
                <a16:creationId xmlns:a16="http://schemas.microsoft.com/office/drawing/2014/main" id="{12227925-BA14-3FD5-D3E0-6D9C9CE07A29}"/>
              </a:ext>
            </a:extLst>
          </p:cNvPr>
          <p:cNvSpPr txBox="1"/>
          <p:nvPr/>
        </p:nvSpPr>
        <p:spPr>
          <a:xfrm>
            <a:off x="1992074" y="2047072"/>
            <a:ext cx="1653022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ro-MD" sz="1400" b="1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GRANT</a:t>
            </a:r>
            <a:endParaRPr lang="ro-MD" sz="1400" b="1" spc="-55" noProof="0" dirty="0">
              <a:solidFill>
                <a:schemeClr val="bg1"/>
              </a:solidFill>
              <a:latin typeface="Onest Bold" pitchFamily="2" charset="0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până</a:t>
            </a:r>
            <a:r>
              <a:rPr lang="ro-MD" sz="1400" spc="-45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 </a:t>
            </a: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la</a:t>
            </a:r>
            <a:r>
              <a:rPr lang="ro-MD" sz="1400" spc="-30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 </a:t>
            </a:r>
            <a:r>
              <a:rPr lang="ro-MD" sz="1400" spc="-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500 mii</a:t>
            </a:r>
            <a:r>
              <a:rPr lang="ro-MD" sz="1400" spc="-4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1400" spc="-1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lei</a:t>
            </a:r>
            <a:endParaRPr lang="ro-MD" sz="1400" noProof="0" dirty="0">
              <a:solidFill>
                <a:schemeClr val="bg1"/>
              </a:solidFill>
              <a:latin typeface="Onest Bold" pitchFamily="2" charset="0"/>
              <a:cs typeface="Calibri"/>
            </a:endParaRPr>
          </a:p>
        </p:txBody>
      </p:sp>
      <p:sp>
        <p:nvSpPr>
          <p:cNvPr id="42" name="object 34">
            <a:extLst>
              <a:ext uri="{FF2B5EF4-FFF2-40B4-BE49-F238E27FC236}">
                <a16:creationId xmlns:a16="http://schemas.microsoft.com/office/drawing/2014/main" id="{110CB696-9CFC-B1E1-E3AB-DF41CBE219E8}"/>
              </a:ext>
            </a:extLst>
          </p:cNvPr>
          <p:cNvSpPr txBox="1"/>
          <p:nvPr/>
        </p:nvSpPr>
        <p:spPr>
          <a:xfrm>
            <a:off x="7832308" y="2504520"/>
            <a:ext cx="2130877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Raport </a:t>
            </a:r>
            <a:r>
              <a:rPr lang="ro-MD" sz="1400" spc="-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20%</a:t>
            </a:r>
            <a:r>
              <a:rPr lang="ro-MD" sz="1400" spc="-2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140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:</a:t>
            </a:r>
            <a:r>
              <a:rPr lang="ro-MD" sz="1400" spc="-1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1400" spc="-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80%</a:t>
            </a:r>
          </a:p>
          <a:p>
            <a:pPr marL="12065">
              <a:spcBef>
                <a:spcPts val="105"/>
              </a:spcBef>
              <a:tabLst>
                <a:tab pos="185420" algn="l"/>
              </a:tabLst>
            </a:pP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             </a:t>
            </a:r>
            <a:r>
              <a:rPr lang="ro-MD" sz="1400" spc="-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50%</a:t>
            </a:r>
            <a:r>
              <a:rPr lang="ro-MD" sz="1400" spc="-2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140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:</a:t>
            </a:r>
            <a:r>
              <a:rPr lang="ro-MD" sz="1400" spc="-1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1400" spc="-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50%</a:t>
            </a:r>
            <a:endParaRPr lang="ro-MD" sz="1400" noProof="0" dirty="0">
              <a:solidFill>
                <a:schemeClr val="bg1"/>
              </a:solidFill>
              <a:latin typeface="Onest Bold" pitchFamily="2" charset="0"/>
              <a:cs typeface="Calibri"/>
            </a:endParaRPr>
          </a:p>
        </p:txBody>
      </p:sp>
      <p:sp>
        <p:nvSpPr>
          <p:cNvPr id="45" name="object 20">
            <a:extLst>
              <a:ext uri="{FF2B5EF4-FFF2-40B4-BE49-F238E27FC236}">
                <a16:creationId xmlns:a16="http://schemas.microsoft.com/office/drawing/2014/main" id="{01AEE7DB-3A55-83FD-1A08-D830CFB9BFFF}"/>
              </a:ext>
            </a:extLst>
          </p:cNvPr>
          <p:cNvSpPr txBox="1"/>
          <p:nvPr/>
        </p:nvSpPr>
        <p:spPr>
          <a:xfrm>
            <a:off x="7832307" y="2006904"/>
            <a:ext cx="2652385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ro-MD" sz="1400" b="1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GRANT</a:t>
            </a:r>
            <a:endParaRPr lang="ro-MD" sz="1400" b="1" spc="-55" noProof="0" dirty="0">
              <a:solidFill>
                <a:schemeClr val="bg1"/>
              </a:solidFill>
              <a:latin typeface="Onest Bold" pitchFamily="2" charset="0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până</a:t>
            </a:r>
            <a:r>
              <a:rPr lang="ro-MD" sz="1400" spc="-45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 </a:t>
            </a: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la</a:t>
            </a:r>
            <a:r>
              <a:rPr lang="ro-MD" sz="1400" spc="-30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 </a:t>
            </a:r>
            <a:r>
              <a:rPr lang="ro-MD" sz="1400" spc="-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2 milioane lei</a:t>
            </a:r>
            <a:endParaRPr lang="ro-MD" sz="1400" noProof="0" dirty="0">
              <a:solidFill>
                <a:schemeClr val="bg1"/>
              </a:solidFill>
              <a:latin typeface="Onest Bold" pitchFamily="2" charset="0"/>
              <a:cs typeface="Calibri"/>
            </a:endParaRPr>
          </a:p>
        </p:txBody>
      </p:sp>
      <p:sp>
        <p:nvSpPr>
          <p:cNvPr id="49" name="object 34">
            <a:extLst>
              <a:ext uri="{FF2B5EF4-FFF2-40B4-BE49-F238E27FC236}">
                <a16:creationId xmlns:a16="http://schemas.microsoft.com/office/drawing/2014/main" id="{93218119-C497-8832-8BF3-459A22E9492C}"/>
              </a:ext>
            </a:extLst>
          </p:cNvPr>
          <p:cNvSpPr txBox="1"/>
          <p:nvPr/>
        </p:nvSpPr>
        <p:spPr>
          <a:xfrm>
            <a:off x="1992074" y="4929084"/>
            <a:ext cx="213087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Raport </a:t>
            </a:r>
            <a:r>
              <a:rPr lang="ro-MD" sz="1400" spc="-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30%</a:t>
            </a:r>
            <a:r>
              <a:rPr lang="ro-MD" sz="1400" spc="-2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140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:</a:t>
            </a:r>
            <a:r>
              <a:rPr lang="ro-MD" sz="1400" spc="-1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1400" spc="-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70%</a:t>
            </a:r>
            <a:endParaRPr lang="ro-MD" sz="1400" noProof="0" dirty="0">
              <a:solidFill>
                <a:schemeClr val="bg1"/>
              </a:solidFill>
              <a:latin typeface="Onest Bold" pitchFamily="2" charset="0"/>
              <a:cs typeface="Calibri"/>
            </a:endParaRPr>
          </a:p>
        </p:txBody>
      </p:sp>
      <p:sp>
        <p:nvSpPr>
          <p:cNvPr id="50" name="object 20">
            <a:extLst>
              <a:ext uri="{FF2B5EF4-FFF2-40B4-BE49-F238E27FC236}">
                <a16:creationId xmlns:a16="http://schemas.microsoft.com/office/drawing/2014/main" id="{38DB3F55-DF00-93DE-2143-ED64707F3BD3}"/>
              </a:ext>
            </a:extLst>
          </p:cNvPr>
          <p:cNvSpPr txBox="1"/>
          <p:nvPr/>
        </p:nvSpPr>
        <p:spPr>
          <a:xfrm>
            <a:off x="1992074" y="4456864"/>
            <a:ext cx="1817926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ro-MD" sz="1400" b="1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GRANT</a:t>
            </a:r>
            <a:endParaRPr lang="ro-MD" sz="1400" b="1" spc="-55" noProof="0" dirty="0">
              <a:solidFill>
                <a:schemeClr val="bg1"/>
              </a:solidFill>
              <a:latin typeface="Onest Bold" pitchFamily="2" charset="0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până</a:t>
            </a:r>
            <a:r>
              <a:rPr lang="ro-MD" sz="1400" spc="-45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 </a:t>
            </a: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la</a:t>
            </a:r>
            <a:r>
              <a:rPr lang="ro-MD" sz="1400" spc="-30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 </a:t>
            </a:r>
            <a:r>
              <a:rPr lang="ro-MD" sz="1400" spc="-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5 milioane</a:t>
            </a:r>
            <a:r>
              <a:rPr lang="ro-MD" sz="1400" spc="-4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1400" spc="-1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lei</a:t>
            </a:r>
            <a:endParaRPr lang="ro-MD" sz="1400" noProof="0" dirty="0">
              <a:solidFill>
                <a:schemeClr val="bg1"/>
              </a:solidFill>
              <a:latin typeface="Onest Bold" pitchFamily="2" charset="0"/>
              <a:cs typeface="Calibri"/>
            </a:endParaRPr>
          </a:p>
        </p:txBody>
      </p:sp>
      <p:sp>
        <p:nvSpPr>
          <p:cNvPr id="51" name="object 34">
            <a:extLst>
              <a:ext uri="{FF2B5EF4-FFF2-40B4-BE49-F238E27FC236}">
                <a16:creationId xmlns:a16="http://schemas.microsoft.com/office/drawing/2014/main" id="{3D2D9AD4-777D-44D6-C724-5F1CC3FFB8C1}"/>
              </a:ext>
            </a:extLst>
          </p:cNvPr>
          <p:cNvSpPr txBox="1"/>
          <p:nvPr/>
        </p:nvSpPr>
        <p:spPr>
          <a:xfrm>
            <a:off x="7855918" y="4929084"/>
            <a:ext cx="213087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Raport </a:t>
            </a:r>
            <a:r>
              <a:rPr lang="ro-MD" sz="1400" spc="-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70%</a:t>
            </a:r>
            <a:r>
              <a:rPr lang="ro-MD" sz="1400" spc="-2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140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:</a:t>
            </a:r>
            <a:r>
              <a:rPr lang="ro-MD" sz="1400" spc="-1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1400" spc="-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30%</a:t>
            </a:r>
            <a:endParaRPr lang="ro-MD" sz="1400" noProof="0" dirty="0">
              <a:solidFill>
                <a:schemeClr val="bg1"/>
              </a:solidFill>
              <a:latin typeface="Onest Bold" pitchFamily="2" charset="0"/>
              <a:cs typeface="Calibri"/>
            </a:endParaRPr>
          </a:p>
        </p:txBody>
      </p:sp>
      <p:sp>
        <p:nvSpPr>
          <p:cNvPr id="52" name="object 20">
            <a:extLst>
              <a:ext uri="{FF2B5EF4-FFF2-40B4-BE49-F238E27FC236}">
                <a16:creationId xmlns:a16="http://schemas.microsoft.com/office/drawing/2014/main" id="{5BBF4517-E3FF-FC81-24D1-00F9B0583921}"/>
              </a:ext>
            </a:extLst>
          </p:cNvPr>
          <p:cNvSpPr txBox="1"/>
          <p:nvPr/>
        </p:nvSpPr>
        <p:spPr>
          <a:xfrm>
            <a:off x="7855918" y="4456864"/>
            <a:ext cx="1653022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ro-MD" sz="1400" b="1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GRANT</a:t>
            </a:r>
            <a:endParaRPr lang="ro-MD" sz="1400" b="1" spc="-55" noProof="0" dirty="0">
              <a:solidFill>
                <a:schemeClr val="bg1"/>
              </a:solidFill>
              <a:latin typeface="Onest Bold" pitchFamily="2" charset="0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până</a:t>
            </a:r>
            <a:r>
              <a:rPr lang="ro-MD" sz="1400" spc="-45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 </a:t>
            </a: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la</a:t>
            </a:r>
            <a:r>
              <a:rPr lang="ro-MD" sz="1400" spc="-30" noProof="0" dirty="0">
                <a:solidFill>
                  <a:schemeClr val="bg1"/>
                </a:solidFill>
                <a:latin typeface="Onest" pitchFamily="2" charset="0"/>
                <a:cs typeface="Calibri"/>
              </a:rPr>
              <a:t> </a:t>
            </a:r>
            <a:r>
              <a:rPr lang="ro-MD" sz="1400" spc="-5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500 mii</a:t>
            </a:r>
            <a:r>
              <a:rPr lang="ro-MD" sz="1400" spc="-4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 </a:t>
            </a:r>
            <a:r>
              <a:rPr lang="ro-MD" sz="1400" spc="-10" noProof="0" dirty="0">
                <a:solidFill>
                  <a:schemeClr val="bg1"/>
                </a:solidFill>
                <a:latin typeface="Onest Bold" pitchFamily="2" charset="0"/>
                <a:cs typeface="Calibri"/>
              </a:rPr>
              <a:t>lei</a:t>
            </a:r>
            <a:endParaRPr lang="ro-MD" sz="1400" noProof="0" dirty="0">
              <a:solidFill>
                <a:schemeClr val="bg1"/>
              </a:solidFill>
              <a:latin typeface="Onest Bold" pitchFamily="2" charset="0"/>
              <a:cs typeface="Calibri"/>
            </a:endParaRPr>
          </a:p>
        </p:txBody>
      </p:sp>
      <p:pic>
        <p:nvPicPr>
          <p:cNvPr id="9" name="Graphic 4">
            <a:extLst>
              <a:ext uri="{FF2B5EF4-FFF2-40B4-BE49-F238E27FC236}">
                <a16:creationId xmlns:a16="http://schemas.microsoft.com/office/drawing/2014/main" id="{EAC5945F-5415-FE02-7816-3811259E55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0826" y="3868214"/>
            <a:ext cx="1313386" cy="1313386"/>
          </a:xfrm>
          <a:prstGeom prst="rect">
            <a:avLst/>
          </a:prstGeom>
        </p:spPr>
      </p:pic>
      <p:pic>
        <p:nvPicPr>
          <p:cNvPr id="10" name="Graphic 6">
            <a:extLst>
              <a:ext uri="{FF2B5EF4-FFF2-40B4-BE49-F238E27FC236}">
                <a16:creationId xmlns:a16="http://schemas.microsoft.com/office/drawing/2014/main" id="{78B4B90D-6303-EAA7-8BCC-4DB955FFA1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92074" y="3836050"/>
            <a:ext cx="3682465" cy="41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7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F9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2C8F6B-4D9B-BE61-A96A-ADB9894C0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4208B8C-DD21-B8CF-E7DF-0A1C431540AA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417" r="35015" b="75082"/>
          <a:stretch/>
        </p:blipFill>
        <p:spPr>
          <a:xfrm>
            <a:off x="8908473" y="6018237"/>
            <a:ext cx="3326080" cy="87956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7CB3947-A70D-FDB0-FD47-C0F9A69AD5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61" y="6313085"/>
            <a:ext cx="1520726" cy="475541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140EFCF2-5029-870F-9493-7BE1FAAB82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9824" y="6406718"/>
            <a:ext cx="1752141" cy="28696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719BF11-2C20-B454-799C-D78E63522B65}"/>
              </a:ext>
            </a:extLst>
          </p:cNvPr>
          <p:cNvCxnSpPr>
            <a:cxnSpLocks/>
          </p:cNvCxnSpPr>
          <p:nvPr/>
        </p:nvCxnSpPr>
        <p:spPr>
          <a:xfrm>
            <a:off x="428122" y="6205870"/>
            <a:ext cx="859727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10">
            <a:extLst>
              <a:ext uri="{FF2B5EF4-FFF2-40B4-BE49-F238E27FC236}">
                <a16:creationId xmlns:a16="http://schemas.microsoft.com/office/drawing/2014/main" id="{2BE7B49C-9526-0CE2-6EE9-2D953AC44A0C}"/>
              </a:ext>
            </a:extLst>
          </p:cNvPr>
          <p:cNvSpPr txBox="1">
            <a:spLocks/>
          </p:cNvSpPr>
          <p:nvPr/>
        </p:nvSpPr>
        <p:spPr>
          <a:xfrm>
            <a:off x="442861" y="0"/>
            <a:ext cx="8929739" cy="1406026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080">
              <a:lnSpc>
                <a:spcPts val="3460"/>
              </a:lnSpc>
              <a:spcBef>
                <a:spcPts val="535"/>
              </a:spcBef>
            </a:pPr>
            <a:r>
              <a:rPr lang="ro-MD" sz="2800" dirty="0">
                <a:solidFill>
                  <a:schemeClr val="bg1"/>
                </a:solidFill>
                <a:latin typeface="Onest Bold" pitchFamily="2" charset="-52"/>
              </a:rPr>
              <a:t>Instrumentul de susținere financiară nerambursabilă destinat dezvoltării IMM-urilor – CREȘTEM IMM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F7E2D5-4CBD-1DB3-3F14-3121703AD0DB}"/>
              </a:ext>
            </a:extLst>
          </p:cNvPr>
          <p:cNvSpPr/>
          <p:nvPr/>
        </p:nvSpPr>
        <p:spPr>
          <a:xfrm>
            <a:off x="10363200" y="231657"/>
            <a:ext cx="1600200" cy="1853935"/>
          </a:xfrm>
          <a:prstGeom prst="roundRect">
            <a:avLst>
              <a:gd name="adj" fmla="val 4230"/>
            </a:avLst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7588C9-41D9-9B44-690C-A8EB91621A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13011" y="387335"/>
            <a:ext cx="1285787" cy="128578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F6F49B2-80C4-F368-8C6E-F2C7D8429D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11938" y="1770646"/>
            <a:ext cx="1299062" cy="14815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6681B03-D71C-06E9-17FA-AFF86AB80922}"/>
              </a:ext>
            </a:extLst>
          </p:cNvPr>
          <p:cNvSpPr/>
          <p:nvPr/>
        </p:nvSpPr>
        <p:spPr>
          <a:xfrm>
            <a:off x="697391" y="1398185"/>
            <a:ext cx="2590800" cy="286050"/>
          </a:xfrm>
          <a:prstGeom prst="roundRect">
            <a:avLst>
              <a:gd name="adj" fmla="val 322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265D08-EB48-F883-3C35-391C62D99728}"/>
              </a:ext>
            </a:extLst>
          </p:cNvPr>
          <p:cNvSpPr txBox="1"/>
          <p:nvPr/>
        </p:nvSpPr>
        <p:spPr>
          <a:xfrm>
            <a:off x="697391" y="1405340"/>
            <a:ext cx="25907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Obiective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de </a:t>
            </a:r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dezvoltare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a IMM</a:t>
            </a:r>
            <a:endParaRPr kumimoji="0" lang="ro-MD" sz="9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Onest" pitchFamily="2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6A89397-D2C1-CFC1-D71C-AAFB754D73AA}"/>
              </a:ext>
            </a:extLst>
          </p:cNvPr>
          <p:cNvSpPr/>
          <p:nvPr/>
        </p:nvSpPr>
        <p:spPr>
          <a:xfrm>
            <a:off x="688018" y="1764154"/>
            <a:ext cx="2600172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7B69B-3480-6F67-2847-BE16973745C9}"/>
              </a:ext>
            </a:extLst>
          </p:cNvPr>
          <p:cNvSpPr txBox="1"/>
          <p:nvPr/>
        </p:nvSpPr>
        <p:spPr>
          <a:xfrm>
            <a:off x="1049310" y="1772218"/>
            <a:ext cx="18775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err="1">
                <a:latin typeface="Onest" pitchFamily="2" charset="0"/>
              </a:rPr>
              <a:t>Tranziție</a:t>
            </a:r>
            <a:r>
              <a:rPr lang="en-US" sz="1050" b="1" dirty="0">
                <a:latin typeface="Onest" pitchFamily="2" charset="0"/>
              </a:rPr>
              <a:t> </a:t>
            </a:r>
            <a:r>
              <a:rPr lang="en-US" sz="1050" b="1" dirty="0" err="1">
                <a:latin typeface="Onest" pitchFamily="2" charset="0"/>
              </a:rPr>
              <a:t>digitală</a:t>
            </a:r>
            <a:endParaRPr lang="ro-MD" sz="1050" b="1" dirty="0">
              <a:latin typeface="Ones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5FB623-AB13-DD0B-BF6D-19B155A6999E}"/>
              </a:ext>
            </a:extLst>
          </p:cNvPr>
          <p:cNvSpPr txBox="1"/>
          <p:nvPr/>
        </p:nvSpPr>
        <p:spPr>
          <a:xfrm rot="16200000">
            <a:off x="-291286" y="1991650"/>
            <a:ext cx="15807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100" b="1" dirty="0" err="1">
                <a:solidFill>
                  <a:schemeClr val="bg1"/>
                </a:solidFill>
                <a:effectLst/>
                <a:latin typeface="Onest" pitchFamily="2" charset="0"/>
              </a:rPr>
              <a:t>Microîntreprindere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701D46-BD89-8926-C5AC-5B188D5CB517}"/>
              </a:ext>
            </a:extLst>
          </p:cNvPr>
          <p:cNvSpPr/>
          <p:nvPr/>
        </p:nvSpPr>
        <p:spPr>
          <a:xfrm>
            <a:off x="3384096" y="1398185"/>
            <a:ext cx="2743200" cy="286050"/>
          </a:xfrm>
          <a:prstGeom prst="roundRect">
            <a:avLst>
              <a:gd name="adj" fmla="val 322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0402AF-1266-18A2-6A16-990A5C7DCDE8}"/>
              </a:ext>
            </a:extLst>
          </p:cNvPr>
          <p:cNvSpPr txBox="1"/>
          <p:nvPr/>
        </p:nvSpPr>
        <p:spPr>
          <a:xfrm>
            <a:off x="3384096" y="1405340"/>
            <a:ext cx="274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Suport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financiar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nerambursabil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(%)</a:t>
            </a:r>
            <a:endParaRPr lang="ro-MD" sz="1200" b="1" dirty="0">
              <a:solidFill>
                <a:schemeClr val="bg1"/>
              </a:solidFill>
              <a:latin typeface="Onest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757D49D-F7E6-F048-DE5B-6617467E8CD9}"/>
              </a:ext>
            </a:extLst>
          </p:cNvPr>
          <p:cNvSpPr/>
          <p:nvPr/>
        </p:nvSpPr>
        <p:spPr>
          <a:xfrm>
            <a:off x="6223200" y="1398185"/>
            <a:ext cx="3637895" cy="286050"/>
          </a:xfrm>
          <a:prstGeom prst="roundRect">
            <a:avLst>
              <a:gd name="adj" fmla="val 322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14FED7-B662-81B5-E27A-CDC71F1C64DD}"/>
              </a:ext>
            </a:extLst>
          </p:cNvPr>
          <p:cNvSpPr txBox="1"/>
          <p:nvPr/>
        </p:nvSpPr>
        <p:spPr>
          <a:xfrm>
            <a:off x="6223200" y="1405340"/>
            <a:ext cx="36378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Onest" pitchFamily="2" charset="0"/>
              </a:rPr>
              <a:t>Valoarea maximă a suportului financiar (MDL)*</a:t>
            </a:r>
            <a:endParaRPr lang="ro-MD" sz="1200" b="1" dirty="0">
              <a:solidFill>
                <a:schemeClr val="bg1"/>
              </a:solidFill>
              <a:latin typeface="Onest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D3545FB-E062-DD85-2975-CC0B0F2C2DB4}"/>
              </a:ext>
            </a:extLst>
          </p:cNvPr>
          <p:cNvSpPr/>
          <p:nvPr/>
        </p:nvSpPr>
        <p:spPr>
          <a:xfrm>
            <a:off x="688018" y="2099204"/>
            <a:ext cx="2600172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67B326-A7E5-5F9C-2B43-16C6785EE5A0}"/>
              </a:ext>
            </a:extLst>
          </p:cNvPr>
          <p:cNvSpPr txBox="1"/>
          <p:nvPr/>
        </p:nvSpPr>
        <p:spPr>
          <a:xfrm>
            <a:off x="1049310" y="2091140"/>
            <a:ext cx="18775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err="1">
                <a:latin typeface="Onest" pitchFamily="2" charset="0"/>
              </a:rPr>
              <a:t>Tranziție</a:t>
            </a:r>
            <a:r>
              <a:rPr lang="en-US" sz="1050" b="1" dirty="0">
                <a:latin typeface="Onest" pitchFamily="2" charset="0"/>
              </a:rPr>
              <a:t> ecologic</a:t>
            </a:r>
            <a:r>
              <a:rPr lang="ro-MD" sz="1050" b="1" dirty="0">
                <a:latin typeface="Onest" pitchFamily="2" charset="0"/>
              </a:rPr>
              <a:t>ă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47AD65B-EEE6-641C-19AA-5139A77926F5}"/>
              </a:ext>
            </a:extLst>
          </p:cNvPr>
          <p:cNvSpPr/>
          <p:nvPr/>
        </p:nvSpPr>
        <p:spPr>
          <a:xfrm>
            <a:off x="688018" y="2426190"/>
            <a:ext cx="2600172" cy="382068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FCADA9-10F2-46A4-0A81-153EE3DE68DE}"/>
              </a:ext>
            </a:extLst>
          </p:cNvPr>
          <p:cNvSpPr txBox="1"/>
          <p:nvPr/>
        </p:nvSpPr>
        <p:spPr>
          <a:xfrm>
            <a:off x="744510" y="2410103"/>
            <a:ext cx="24871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MD" sz="1050" b="1" dirty="0">
                <a:latin typeface="Onest" pitchFamily="2" charset="0"/>
              </a:rPr>
              <a:t>Modernizare tehnologică</a:t>
            </a:r>
            <a:br>
              <a:rPr lang="ro-MD" sz="1050" b="1" dirty="0">
                <a:latin typeface="Onest" pitchFamily="2" charset="0"/>
              </a:rPr>
            </a:br>
            <a:r>
              <a:rPr lang="ro-MD" sz="1050" b="1" dirty="0">
                <a:latin typeface="Onest" pitchFamily="2" charset="0"/>
              </a:rPr>
              <a:t>și eficiență energetică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4AC7CF2-9471-6841-AB8A-ABDBB5E56C24}"/>
              </a:ext>
            </a:extLst>
          </p:cNvPr>
          <p:cNvSpPr/>
          <p:nvPr/>
        </p:nvSpPr>
        <p:spPr>
          <a:xfrm>
            <a:off x="3384096" y="1764154"/>
            <a:ext cx="2743200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929C60-1EE8-5681-5F3A-EEAB8C420BC2}"/>
              </a:ext>
            </a:extLst>
          </p:cNvPr>
          <p:cNvSpPr txBox="1"/>
          <p:nvPr/>
        </p:nvSpPr>
        <p:spPr>
          <a:xfrm>
            <a:off x="3745387" y="1772218"/>
            <a:ext cx="19808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MD" sz="1050" b="1" dirty="0">
                <a:latin typeface="Onest" pitchFamily="2" charset="0"/>
              </a:rPr>
              <a:t>35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D028224-6FFD-30EB-1FA8-3DC89398DA6D}"/>
              </a:ext>
            </a:extLst>
          </p:cNvPr>
          <p:cNvSpPr/>
          <p:nvPr/>
        </p:nvSpPr>
        <p:spPr>
          <a:xfrm>
            <a:off x="3384096" y="2099204"/>
            <a:ext cx="2743200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7728FA-7C83-B56A-0B9C-3D115C35D96E}"/>
              </a:ext>
            </a:extLst>
          </p:cNvPr>
          <p:cNvSpPr txBox="1"/>
          <p:nvPr/>
        </p:nvSpPr>
        <p:spPr>
          <a:xfrm>
            <a:off x="3745387" y="2091140"/>
            <a:ext cx="19808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MD" sz="1050" b="1" dirty="0">
                <a:latin typeface="Onest" pitchFamily="2" charset="0"/>
              </a:rPr>
              <a:t>50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CB8243A-07A1-E6EE-7CA4-9A16EE426539}"/>
              </a:ext>
            </a:extLst>
          </p:cNvPr>
          <p:cNvSpPr/>
          <p:nvPr/>
        </p:nvSpPr>
        <p:spPr>
          <a:xfrm>
            <a:off x="3384096" y="2426190"/>
            <a:ext cx="2743200" cy="382068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033365-2445-1EA7-E161-592B58864683}"/>
              </a:ext>
            </a:extLst>
          </p:cNvPr>
          <p:cNvSpPr txBox="1"/>
          <p:nvPr/>
        </p:nvSpPr>
        <p:spPr>
          <a:xfrm>
            <a:off x="3427540" y="2500908"/>
            <a:ext cx="262399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MD" sz="1050" b="1" dirty="0">
                <a:latin typeface="Onest" pitchFamily="2" charset="0"/>
              </a:rPr>
              <a:t>35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EDCF069-02E1-56FC-BA54-B19971989BB9}"/>
              </a:ext>
            </a:extLst>
          </p:cNvPr>
          <p:cNvSpPr/>
          <p:nvPr/>
        </p:nvSpPr>
        <p:spPr>
          <a:xfrm>
            <a:off x="6221551" y="1764154"/>
            <a:ext cx="3637894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394567-85C4-B7A1-3D78-7035E7459887}"/>
              </a:ext>
            </a:extLst>
          </p:cNvPr>
          <p:cNvSpPr txBox="1"/>
          <p:nvPr/>
        </p:nvSpPr>
        <p:spPr>
          <a:xfrm>
            <a:off x="6704487" y="1772218"/>
            <a:ext cx="2626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MD" sz="1050" b="1" dirty="0">
                <a:latin typeface="Onest" pitchFamily="2" charset="0"/>
              </a:rPr>
              <a:t>1.000.000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7A92717-E0F0-C7E6-AE66-C969F469DD77}"/>
              </a:ext>
            </a:extLst>
          </p:cNvPr>
          <p:cNvSpPr/>
          <p:nvPr/>
        </p:nvSpPr>
        <p:spPr>
          <a:xfrm>
            <a:off x="6221551" y="2099204"/>
            <a:ext cx="3637894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A4CA0A-F67A-B92B-C205-7A9CE5E5A7D7}"/>
              </a:ext>
            </a:extLst>
          </p:cNvPr>
          <p:cNvSpPr txBox="1"/>
          <p:nvPr/>
        </p:nvSpPr>
        <p:spPr>
          <a:xfrm>
            <a:off x="6704487" y="2091140"/>
            <a:ext cx="2626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MD" sz="1050" b="1" dirty="0">
                <a:latin typeface="Onest" pitchFamily="2" charset="0"/>
              </a:rPr>
              <a:t>1.500.000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B8F6C11-B7DE-A855-A722-4E7578CA7024}"/>
              </a:ext>
            </a:extLst>
          </p:cNvPr>
          <p:cNvSpPr/>
          <p:nvPr/>
        </p:nvSpPr>
        <p:spPr>
          <a:xfrm>
            <a:off x="6221551" y="2426190"/>
            <a:ext cx="3637894" cy="382068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50D576-1C8C-548D-ECB3-EC6861E98810}"/>
              </a:ext>
            </a:extLst>
          </p:cNvPr>
          <p:cNvSpPr txBox="1"/>
          <p:nvPr/>
        </p:nvSpPr>
        <p:spPr>
          <a:xfrm>
            <a:off x="6278042" y="2494713"/>
            <a:ext cx="347981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MD" sz="1050" b="1" dirty="0">
                <a:latin typeface="Onest" pitchFamily="2" charset="0"/>
              </a:rPr>
              <a:t>1.500.000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6EEF71A-EE8F-622D-DEAC-B46E024D581E}"/>
              </a:ext>
            </a:extLst>
          </p:cNvPr>
          <p:cNvSpPr/>
          <p:nvPr/>
        </p:nvSpPr>
        <p:spPr>
          <a:xfrm>
            <a:off x="697391" y="3024729"/>
            <a:ext cx="2590800" cy="286050"/>
          </a:xfrm>
          <a:prstGeom prst="roundRect">
            <a:avLst>
              <a:gd name="adj" fmla="val 322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B090E0-5180-592E-26A2-F197F1037F69}"/>
              </a:ext>
            </a:extLst>
          </p:cNvPr>
          <p:cNvSpPr txBox="1"/>
          <p:nvPr/>
        </p:nvSpPr>
        <p:spPr>
          <a:xfrm>
            <a:off x="697391" y="3031884"/>
            <a:ext cx="25907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Obiective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de </a:t>
            </a:r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dezvoltare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a IMM</a:t>
            </a:r>
            <a:endParaRPr kumimoji="0" lang="ro-MD" sz="9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Onest" pitchFamily="2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42CA6C1-2425-6CE3-2805-5D714BB6E425}"/>
              </a:ext>
            </a:extLst>
          </p:cNvPr>
          <p:cNvSpPr/>
          <p:nvPr/>
        </p:nvSpPr>
        <p:spPr>
          <a:xfrm>
            <a:off x="688018" y="3390698"/>
            <a:ext cx="2600172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267AED-B4BF-2766-09EE-6F49BBAEAE45}"/>
              </a:ext>
            </a:extLst>
          </p:cNvPr>
          <p:cNvSpPr txBox="1"/>
          <p:nvPr/>
        </p:nvSpPr>
        <p:spPr>
          <a:xfrm>
            <a:off x="1049310" y="3398762"/>
            <a:ext cx="18775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err="1">
                <a:latin typeface="Onest" pitchFamily="2" charset="0"/>
              </a:rPr>
              <a:t>Tranziție</a:t>
            </a:r>
            <a:r>
              <a:rPr lang="en-US" sz="1050" b="1" dirty="0">
                <a:latin typeface="Onest" pitchFamily="2" charset="0"/>
              </a:rPr>
              <a:t> </a:t>
            </a:r>
            <a:r>
              <a:rPr lang="en-US" sz="1050" b="1" dirty="0" err="1">
                <a:latin typeface="Onest" pitchFamily="2" charset="0"/>
              </a:rPr>
              <a:t>digitală</a:t>
            </a:r>
            <a:endParaRPr lang="ro-MD" sz="1050" b="1" dirty="0">
              <a:latin typeface="Onest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F7C973-5FE0-12FB-E743-23CD361C396B}"/>
              </a:ext>
            </a:extLst>
          </p:cNvPr>
          <p:cNvSpPr txBox="1"/>
          <p:nvPr/>
        </p:nvSpPr>
        <p:spPr>
          <a:xfrm rot="16200000">
            <a:off x="-291286" y="3618194"/>
            <a:ext cx="15807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o-MD" sz="1100" b="1" dirty="0">
                <a:solidFill>
                  <a:schemeClr val="bg1"/>
                </a:solidFill>
                <a:effectLst/>
                <a:latin typeface="Onest" pitchFamily="2" charset="0"/>
              </a:rPr>
              <a:t>Întreprindere mică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0343B52-1109-68B6-5F02-4F9828CF5747}"/>
              </a:ext>
            </a:extLst>
          </p:cNvPr>
          <p:cNvSpPr/>
          <p:nvPr/>
        </p:nvSpPr>
        <p:spPr>
          <a:xfrm>
            <a:off x="3384096" y="3024729"/>
            <a:ext cx="2743200" cy="286050"/>
          </a:xfrm>
          <a:prstGeom prst="roundRect">
            <a:avLst>
              <a:gd name="adj" fmla="val 322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2FFF0D-9C2F-C381-F537-4995A070A8A0}"/>
              </a:ext>
            </a:extLst>
          </p:cNvPr>
          <p:cNvSpPr txBox="1"/>
          <p:nvPr/>
        </p:nvSpPr>
        <p:spPr>
          <a:xfrm>
            <a:off x="3384096" y="3031884"/>
            <a:ext cx="274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Suport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financiar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nerambursabil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(%)</a:t>
            </a:r>
            <a:endParaRPr lang="ro-MD" sz="1200" b="1" dirty="0">
              <a:solidFill>
                <a:schemeClr val="bg1"/>
              </a:solidFill>
              <a:latin typeface="Onest" pitchFamily="2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47AAC66-61D8-B50B-2315-58482E9D77CF}"/>
              </a:ext>
            </a:extLst>
          </p:cNvPr>
          <p:cNvSpPr/>
          <p:nvPr/>
        </p:nvSpPr>
        <p:spPr>
          <a:xfrm>
            <a:off x="6223200" y="3024729"/>
            <a:ext cx="3637895" cy="286050"/>
          </a:xfrm>
          <a:prstGeom prst="roundRect">
            <a:avLst>
              <a:gd name="adj" fmla="val 322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99EF128-E6B6-5952-559A-D7899DFF6E3A}"/>
              </a:ext>
            </a:extLst>
          </p:cNvPr>
          <p:cNvSpPr txBox="1"/>
          <p:nvPr/>
        </p:nvSpPr>
        <p:spPr>
          <a:xfrm>
            <a:off x="6223200" y="3031884"/>
            <a:ext cx="36378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Onest" pitchFamily="2" charset="0"/>
              </a:rPr>
              <a:t>Valoarea maximă a suportului financiar (MDL)*</a:t>
            </a:r>
            <a:endParaRPr lang="ro-MD" sz="1200" b="1" dirty="0">
              <a:solidFill>
                <a:schemeClr val="bg1"/>
              </a:solidFill>
              <a:latin typeface="Onest" pitchFamily="2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8B003E1-EDC3-A346-21DF-17F646001D57}"/>
              </a:ext>
            </a:extLst>
          </p:cNvPr>
          <p:cNvSpPr/>
          <p:nvPr/>
        </p:nvSpPr>
        <p:spPr>
          <a:xfrm>
            <a:off x="688018" y="3725748"/>
            <a:ext cx="2600172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0B3218B-6A48-0AD2-DEC8-E28CE80498A7}"/>
              </a:ext>
            </a:extLst>
          </p:cNvPr>
          <p:cNvSpPr txBox="1"/>
          <p:nvPr/>
        </p:nvSpPr>
        <p:spPr>
          <a:xfrm>
            <a:off x="1049310" y="3717684"/>
            <a:ext cx="18775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err="1">
                <a:latin typeface="Onest" pitchFamily="2" charset="0"/>
              </a:rPr>
              <a:t>Tranziție</a:t>
            </a:r>
            <a:r>
              <a:rPr lang="en-US" sz="1050" b="1" dirty="0">
                <a:latin typeface="Onest" pitchFamily="2" charset="0"/>
              </a:rPr>
              <a:t> ecologic</a:t>
            </a:r>
            <a:r>
              <a:rPr lang="ro-MD" sz="1050" b="1" dirty="0">
                <a:latin typeface="Onest" pitchFamily="2" charset="0"/>
              </a:rPr>
              <a:t>ă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941F989-5CD6-16A1-2047-0C3FF125C029}"/>
              </a:ext>
            </a:extLst>
          </p:cNvPr>
          <p:cNvSpPr/>
          <p:nvPr/>
        </p:nvSpPr>
        <p:spPr>
          <a:xfrm>
            <a:off x="688018" y="4052734"/>
            <a:ext cx="2600172" cy="382068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A6CAD99-9520-34EB-3B59-A98355529C05}"/>
              </a:ext>
            </a:extLst>
          </p:cNvPr>
          <p:cNvSpPr txBox="1"/>
          <p:nvPr/>
        </p:nvSpPr>
        <p:spPr>
          <a:xfrm>
            <a:off x="744510" y="4036647"/>
            <a:ext cx="24871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MD" sz="1050" b="1" dirty="0">
                <a:latin typeface="Onest" pitchFamily="2" charset="0"/>
              </a:rPr>
              <a:t>Modernizare tehnologică</a:t>
            </a:r>
            <a:br>
              <a:rPr lang="ro-MD" sz="1050" b="1" dirty="0">
                <a:latin typeface="Onest" pitchFamily="2" charset="0"/>
              </a:rPr>
            </a:br>
            <a:r>
              <a:rPr lang="ro-MD" sz="1050" b="1" dirty="0">
                <a:latin typeface="Onest" pitchFamily="2" charset="0"/>
              </a:rPr>
              <a:t>și eficiență energetică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0AB8D64-2489-A43C-4A22-4B3C431B7EBC}"/>
              </a:ext>
            </a:extLst>
          </p:cNvPr>
          <p:cNvSpPr/>
          <p:nvPr/>
        </p:nvSpPr>
        <p:spPr>
          <a:xfrm>
            <a:off x="3384096" y="3390698"/>
            <a:ext cx="2743200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1C72C1-3FF9-3804-A35D-79D217B287B7}"/>
              </a:ext>
            </a:extLst>
          </p:cNvPr>
          <p:cNvSpPr txBox="1"/>
          <p:nvPr/>
        </p:nvSpPr>
        <p:spPr>
          <a:xfrm>
            <a:off x="3745387" y="3398762"/>
            <a:ext cx="19808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MD" sz="1050" b="1" dirty="0">
                <a:latin typeface="Onest" pitchFamily="2" charset="0"/>
              </a:rPr>
              <a:t>30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0AD798D-7A35-BF0E-BCBC-C7D0270C53DC}"/>
              </a:ext>
            </a:extLst>
          </p:cNvPr>
          <p:cNvSpPr/>
          <p:nvPr/>
        </p:nvSpPr>
        <p:spPr>
          <a:xfrm>
            <a:off x="3384096" y="3725748"/>
            <a:ext cx="2743200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82B8077-3A55-929D-EEB9-316065F95185}"/>
              </a:ext>
            </a:extLst>
          </p:cNvPr>
          <p:cNvSpPr txBox="1"/>
          <p:nvPr/>
        </p:nvSpPr>
        <p:spPr>
          <a:xfrm>
            <a:off x="3745387" y="3733800"/>
            <a:ext cx="19808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MD" sz="1050" b="1" dirty="0">
                <a:latin typeface="Onest" pitchFamily="2" charset="0"/>
              </a:rPr>
              <a:t>45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0588A9E-BA6C-5C6F-284D-830BCD35C045}"/>
              </a:ext>
            </a:extLst>
          </p:cNvPr>
          <p:cNvSpPr/>
          <p:nvPr/>
        </p:nvSpPr>
        <p:spPr>
          <a:xfrm>
            <a:off x="3384096" y="4052734"/>
            <a:ext cx="2743200" cy="382068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87F37AD-9BC3-FD34-8E3B-01E240151578}"/>
              </a:ext>
            </a:extLst>
          </p:cNvPr>
          <p:cNvSpPr txBox="1"/>
          <p:nvPr/>
        </p:nvSpPr>
        <p:spPr>
          <a:xfrm>
            <a:off x="3427540" y="4127452"/>
            <a:ext cx="262399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MD" sz="1050" b="1" dirty="0">
                <a:latin typeface="Onest" pitchFamily="2" charset="0"/>
              </a:rPr>
              <a:t>30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97B795B-BB68-2632-9A97-567506ABE676}"/>
              </a:ext>
            </a:extLst>
          </p:cNvPr>
          <p:cNvSpPr/>
          <p:nvPr/>
        </p:nvSpPr>
        <p:spPr>
          <a:xfrm>
            <a:off x="6221551" y="3390698"/>
            <a:ext cx="3637894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457DA12-EFDC-A692-9140-3A11045FA935}"/>
              </a:ext>
            </a:extLst>
          </p:cNvPr>
          <p:cNvSpPr txBox="1"/>
          <p:nvPr/>
        </p:nvSpPr>
        <p:spPr>
          <a:xfrm>
            <a:off x="6704487" y="3398762"/>
            <a:ext cx="2626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MD" sz="1050" b="1" dirty="0">
                <a:latin typeface="Onest" pitchFamily="2" charset="0"/>
              </a:rPr>
              <a:t>1.500.000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BEEA4CB-554D-22BD-6094-9E656063BCFF}"/>
              </a:ext>
            </a:extLst>
          </p:cNvPr>
          <p:cNvSpPr/>
          <p:nvPr/>
        </p:nvSpPr>
        <p:spPr>
          <a:xfrm>
            <a:off x="6221551" y="3725748"/>
            <a:ext cx="3637894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1890F3-D9A8-6A17-4466-7F155B485ED8}"/>
              </a:ext>
            </a:extLst>
          </p:cNvPr>
          <p:cNvSpPr txBox="1"/>
          <p:nvPr/>
        </p:nvSpPr>
        <p:spPr>
          <a:xfrm>
            <a:off x="6704487" y="3717684"/>
            <a:ext cx="2626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MD" sz="1050" b="1" dirty="0">
                <a:latin typeface="Onest" pitchFamily="2" charset="0"/>
              </a:rPr>
              <a:t>2.000.000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4ADE6E6E-5D59-D333-DFE1-40FB1D2079C0}"/>
              </a:ext>
            </a:extLst>
          </p:cNvPr>
          <p:cNvSpPr/>
          <p:nvPr/>
        </p:nvSpPr>
        <p:spPr>
          <a:xfrm>
            <a:off x="6221551" y="4052734"/>
            <a:ext cx="3637894" cy="382068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00AA0CA-842C-5B4F-C8D9-8812B5836455}"/>
              </a:ext>
            </a:extLst>
          </p:cNvPr>
          <p:cNvSpPr txBox="1"/>
          <p:nvPr/>
        </p:nvSpPr>
        <p:spPr>
          <a:xfrm>
            <a:off x="6278042" y="4121257"/>
            <a:ext cx="347981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MD" sz="1050" b="1" dirty="0">
                <a:latin typeface="Onest" pitchFamily="2" charset="0"/>
              </a:rPr>
              <a:t>2.000.000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C73F31F3-2334-D5D8-7C43-819D4F988D97}"/>
              </a:ext>
            </a:extLst>
          </p:cNvPr>
          <p:cNvSpPr/>
          <p:nvPr/>
        </p:nvSpPr>
        <p:spPr>
          <a:xfrm>
            <a:off x="697391" y="4657539"/>
            <a:ext cx="2590800" cy="286050"/>
          </a:xfrm>
          <a:prstGeom prst="roundRect">
            <a:avLst>
              <a:gd name="adj" fmla="val 322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A0D2898-07A1-8697-01E2-72F3CE1999F1}"/>
              </a:ext>
            </a:extLst>
          </p:cNvPr>
          <p:cNvSpPr txBox="1"/>
          <p:nvPr/>
        </p:nvSpPr>
        <p:spPr>
          <a:xfrm>
            <a:off x="697391" y="4664694"/>
            <a:ext cx="25907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Obiective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de </a:t>
            </a:r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dezvoltare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a IMM</a:t>
            </a:r>
            <a:endParaRPr kumimoji="0" lang="ro-MD" sz="9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Onest" pitchFamily="2" charset="0"/>
              <a:cs typeface="Arial" panose="020B0604020202020204" pitchFamily="34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C84E1AA-5E2E-03CA-189F-8D214183B5EB}"/>
              </a:ext>
            </a:extLst>
          </p:cNvPr>
          <p:cNvSpPr/>
          <p:nvPr/>
        </p:nvSpPr>
        <p:spPr>
          <a:xfrm>
            <a:off x="688018" y="5023508"/>
            <a:ext cx="2600172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6BA1704-F653-7BE9-0285-6B8C58E6E3D5}"/>
              </a:ext>
            </a:extLst>
          </p:cNvPr>
          <p:cNvSpPr txBox="1"/>
          <p:nvPr/>
        </p:nvSpPr>
        <p:spPr>
          <a:xfrm>
            <a:off x="1049310" y="5031572"/>
            <a:ext cx="18775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err="1">
                <a:latin typeface="Onest" pitchFamily="2" charset="0"/>
              </a:rPr>
              <a:t>Tranziție</a:t>
            </a:r>
            <a:r>
              <a:rPr lang="en-US" sz="1050" b="1" dirty="0">
                <a:latin typeface="Onest" pitchFamily="2" charset="0"/>
              </a:rPr>
              <a:t> </a:t>
            </a:r>
            <a:r>
              <a:rPr lang="en-US" sz="1050" b="1" dirty="0" err="1">
                <a:latin typeface="Onest" pitchFamily="2" charset="0"/>
              </a:rPr>
              <a:t>digitală</a:t>
            </a:r>
            <a:endParaRPr lang="ro-MD" sz="1050" b="1" dirty="0">
              <a:latin typeface="Onest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FE94B0F-02E2-4DF1-F789-A0C382222D7A}"/>
              </a:ext>
            </a:extLst>
          </p:cNvPr>
          <p:cNvSpPr txBox="1"/>
          <p:nvPr/>
        </p:nvSpPr>
        <p:spPr>
          <a:xfrm rot="16200000">
            <a:off x="-385517" y="5251004"/>
            <a:ext cx="17692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o-MD" sz="1100" b="1" dirty="0">
                <a:solidFill>
                  <a:schemeClr val="bg1"/>
                </a:solidFill>
                <a:effectLst/>
                <a:latin typeface="Onest" pitchFamily="2" charset="0"/>
              </a:rPr>
              <a:t>Întreprindere mijlocie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836021F9-3BAE-6689-AB92-C9C0A1023378}"/>
              </a:ext>
            </a:extLst>
          </p:cNvPr>
          <p:cNvSpPr/>
          <p:nvPr/>
        </p:nvSpPr>
        <p:spPr>
          <a:xfrm>
            <a:off x="3384096" y="4657539"/>
            <a:ext cx="2743200" cy="286050"/>
          </a:xfrm>
          <a:prstGeom prst="roundRect">
            <a:avLst>
              <a:gd name="adj" fmla="val 322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80B02A4-80CB-0FF3-C8E5-A7505C476C3A}"/>
              </a:ext>
            </a:extLst>
          </p:cNvPr>
          <p:cNvSpPr txBox="1"/>
          <p:nvPr/>
        </p:nvSpPr>
        <p:spPr>
          <a:xfrm>
            <a:off x="3384096" y="4664694"/>
            <a:ext cx="274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Suport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financiar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nerambursabil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(%)</a:t>
            </a:r>
            <a:endParaRPr lang="ro-MD" sz="1200" b="1" dirty="0">
              <a:solidFill>
                <a:schemeClr val="bg1"/>
              </a:solidFill>
              <a:latin typeface="Onest" pitchFamily="2" charset="0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F84A6C0F-6C03-05C3-61D8-474226397293}"/>
              </a:ext>
            </a:extLst>
          </p:cNvPr>
          <p:cNvSpPr/>
          <p:nvPr/>
        </p:nvSpPr>
        <p:spPr>
          <a:xfrm>
            <a:off x="6223200" y="4657539"/>
            <a:ext cx="3637895" cy="286050"/>
          </a:xfrm>
          <a:prstGeom prst="roundRect">
            <a:avLst>
              <a:gd name="adj" fmla="val 322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69F5DC9-83CF-0232-3DF3-E6FB6751F2A3}"/>
              </a:ext>
            </a:extLst>
          </p:cNvPr>
          <p:cNvSpPr txBox="1"/>
          <p:nvPr/>
        </p:nvSpPr>
        <p:spPr>
          <a:xfrm>
            <a:off x="6223200" y="4664694"/>
            <a:ext cx="36378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Onest" pitchFamily="2" charset="0"/>
              </a:rPr>
              <a:t>Valoarea maximă a suportului financiar (MDL)*</a:t>
            </a:r>
            <a:endParaRPr lang="ro-MD" sz="1200" b="1" dirty="0">
              <a:solidFill>
                <a:schemeClr val="bg1"/>
              </a:solidFill>
              <a:latin typeface="Onest" pitchFamily="2" charset="0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5334AE05-3368-A902-D3A6-CE1ED73B9A0F}"/>
              </a:ext>
            </a:extLst>
          </p:cNvPr>
          <p:cNvSpPr/>
          <p:nvPr/>
        </p:nvSpPr>
        <p:spPr>
          <a:xfrm>
            <a:off x="688018" y="5358558"/>
            <a:ext cx="2600172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172BF7A-25B9-6F1A-B184-71985411BBA2}"/>
              </a:ext>
            </a:extLst>
          </p:cNvPr>
          <p:cNvSpPr txBox="1"/>
          <p:nvPr/>
        </p:nvSpPr>
        <p:spPr>
          <a:xfrm>
            <a:off x="1049310" y="5350494"/>
            <a:ext cx="18775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err="1">
                <a:latin typeface="Onest" pitchFamily="2" charset="0"/>
              </a:rPr>
              <a:t>Tranziție</a:t>
            </a:r>
            <a:r>
              <a:rPr lang="en-US" sz="1050" b="1" dirty="0">
                <a:latin typeface="Onest" pitchFamily="2" charset="0"/>
              </a:rPr>
              <a:t> ecologic</a:t>
            </a:r>
            <a:r>
              <a:rPr lang="ro-MD" sz="1050" b="1" dirty="0">
                <a:latin typeface="Onest" pitchFamily="2" charset="0"/>
              </a:rPr>
              <a:t>ă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B2B88957-E8F2-C28C-73FE-344D2F0856C1}"/>
              </a:ext>
            </a:extLst>
          </p:cNvPr>
          <p:cNvSpPr/>
          <p:nvPr/>
        </p:nvSpPr>
        <p:spPr>
          <a:xfrm>
            <a:off x="688018" y="5685544"/>
            <a:ext cx="2600172" cy="382068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97BAB0B-E242-3DC4-88D1-AB0406F822F8}"/>
              </a:ext>
            </a:extLst>
          </p:cNvPr>
          <p:cNvSpPr txBox="1"/>
          <p:nvPr/>
        </p:nvSpPr>
        <p:spPr>
          <a:xfrm>
            <a:off x="744510" y="5669457"/>
            <a:ext cx="24871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MD" sz="1050" b="1" dirty="0">
                <a:latin typeface="Onest" pitchFamily="2" charset="0"/>
              </a:rPr>
              <a:t>Modernizare tehnologică</a:t>
            </a:r>
            <a:br>
              <a:rPr lang="ro-MD" sz="1050" b="1" dirty="0">
                <a:latin typeface="Onest" pitchFamily="2" charset="0"/>
              </a:rPr>
            </a:br>
            <a:r>
              <a:rPr lang="ro-MD" sz="1050" b="1" dirty="0">
                <a:latin typeface="Onest" pitchFamily="2" charset="0"/>
              </a:rPr>
              <a:t>și eficiență energetică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800F739E-90B5-2D10-BCEC-1D1C66AB59C0}"/>
              </a:ext>
            </a:extLst>
          </p:cNvPr>
          <p:cNvSpPr/>
          <p:nvPr/>
        </p:nvSpPr>
        <p:spPr>
          <a:xfrm>
            <a:off x="3384096" y="5023508"/>
            <a:ext cx="2743200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DA0B1AE-9649-3BBB-01D9-A86CECEDA557}"/>
              </a:ext>
            </a:extLst>
          </p:cNvPr>
          <p:cNvSpPr txBox="1"/>
          <p:nvPr/>
        </p:nvSpPr>
        <p:spPr>
          <a:xfrm>
            <a:off x="3745387" y="5031572"/>
            <a:ext cx="19808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MD" sz="1050" b="1" dirty="0">
                <a:latin typeface="Onest" pitchFamily="2" charset="0"/>
              </a:rPr>
              <a:t>25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2CB6CB85-52F1-7EA1-6614-0A4B22759847}"/>
              </a:ext>
            </a:extLst>
          </p:cNvPr>
          <p:cNvSpPr/>
          <p:nvPr/>
        </p:nvSpPr>
        <p:spPr>
          <a:xfrm>
            <a:off x="3384096" y="5358558"/>
            <a:ext cx="2743200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C25CA5B-8A18-14C3-8595-7F331420AAE6}"/>
              </a:ext>
            </a:extLst>
          </p:cNvPr>
          <p:cNvSpPr txBox="1"/>
          <p:nvPr/>
        </p:nvSpPr>
        <p:spPr>
          <a:xfrm>
            <a:off x="3745387" y="5377190"/>
            <a:ext cx="19808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MD" sz="1050" b="1" dirty="0">
                <a:latin typeface="Onest" pitchFamily="2" charset="0"/>
              </a:rPr>
              <a:t>35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37D8BB9-335A-3E95-93FE-C4AA8C026F32}"/>
              </a:ext>
            </a:extLst>
          </p:cNvPr>
          <p:cNvSpPr/>
          <p:nvPr/>
        </p:nvSpPr>
        <p:spPr>
          <a:xfrm>
            <a:off x="3384096" y="5685544"/>
            <a:ext cx="2743200" cy="382068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A42280A-EF89-6285-C9F3-41AF04437835}"/>
              </a:ext>
            </a:extLst>
          </p:cNvPr>
          <p:cNvSpPr txBox="1"/>
          <p:nvPr/>
        </p:nvSpPr>
        <p:spPr>
          <a:xfrm>
            <a:off x="3427540" y="5760262"/>
            <a:ext cx="262399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MD" sz="1050" b="1" dirty="0">
                <a:latin typeface="Onest" pitchFamily="2" charset="0"/>
              </a:rPr>
              <a:t>25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928B341-912C-ABB1-E6BB-7B6BFE1F8834}"/>
              </a:ext>
            </a:extLst>
          </p:cNvPr>
          <p:cNvSpPr/>
          <p:nvPr/>
        </p:nvSpPr>
        <p:spPr>
          <a:xfrm>
            <a:off x="6221551" y="5023508"/>
            <a:ext cx="3637894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C0C8429-B82D-F07F-7831-571A98CE5D66}"/>
              </a:ext>
            </a:extLst>
          </p:cNvPr>
          <p:cNvSpPr txBox="1"/>
          <p:nvPr/>
        </p:nvSpPr>
        <p:spPr>
          <a:xfrm>
            <a:off x="6704487" y="5031572"/>
            <a:ext cx="2626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MD" sz="1050" b="1" dirty="0">
                <a:latin typeface="Onest" pitchFamily="2" charset="0"/>
              </a:rPr>
              <a:t>2.000.000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83267EC4-27F2-E4CD-C3FE-A14844786CB7}"/>
              </a:ext>
            </a:extLst>
          </p:cNvPr>
          <p:cNvSpPr/>
          <p:nvPr/>
        </p:nvSpPr>
        <p:spPr>
          <a:xfrm>
            <a:off x="6221551" y="5358558"/>
            <a:ext cx="3637894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B1A82B-7E4E-D629-C4E3-C3F1AB2526C1}"/>
              </a:ext>
            </a:extLst>
          </p:cNvPr>
          <p:cNvSpPr txBox="1"/>
          <p:nvPr/>
        </p:nvSpPr>
        <p:spPr>
          <a:xfrm>
            <a:off x="6704487" y="5350494"/>
            <a:ext cx="2626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MD" sz="1050" b="1" dirty="0">
                <a:latin typeface="Onest" pitchFamily="2" charset="0"/>
              </a:rPr>
              <a:t>3.000.000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6403451-3DF7-F39A-D844-717DF6DF2C88}"/>
              </a:ext>
            </a:extLst>
          </p:cNvPr>
          <p:cNvSpPr/>
          <p:nvPr/>
        </p:nvSpPr>
        <p:spPr>
          <a:xfrm>
            <a:off x="6221551" y="5685544"/>
            <a:ext cx="3637894" cy="382068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noProof="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45E843D-D9F2-299D-4771-920ACA8BBC3C}"/>
              </a:ext>
            </a:extLst>
          </p:cNvPr>
          <p:cNvSpPr txBox="1"/>
          <p:nvPr/>
        </p:nvSpPr>
        <p:spPr>
          <a:xfrm>
            <a:off x="6278042" y="5754067"/>
            <a:ext cx="347981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MD" sz="1050" b="1" dirty="0">
                <a:latin typeface="Onest" pitchFamily="2" charset="0"/>
              </a:rPr>
              <a:t>3.000.000</a:t>
            </a:r>
          </a:p>
        </p:txBody>
      </p:sp>
    </p:spTree>
    <p:extLst>
      <p:ext uri="{BB962C8B-B14F-4D97-AF65-F5344CB8AC3E}">
        <p14:creationId xmlns:p14="http://schemas.microsoft.com/office/powerpoint/2010/main" val="1597440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F9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451C3D-44F0-4B07-D6DC-D582236EA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9FBE1FD-0B6C-A6FB-D8A4-BEBEA35341B8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417" r="35015" b="75082"/>
          <a:stretch/>
        </p:blipFill>
        <p:spPr>
          <a:xfrm>
            <a:off x="8915400" y="5984567"/>
            <a:ext cx="3276600" cy="87343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5E00CD4-E279-62AD-4505-456F38B124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027" y="6279416"/>
            <a:ext cx="1498103" cy="47222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26D9433-A265-72BF-8BB3-03A152003C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3473" y="6373048"/>
            <a:ext cx="1726075" cy="28496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916053-73DB-F490-9462-948A516DC4BA}"/>
              </a:ext>
            </a:extLst>
          </p:cNvPr>
          <p:cNvCxnSpPr/>
          <p:nvPr/>
        </p:nvCxnSpPr>
        <p:spPr>
          <a:xfrm>
            <a:off x="446027" y="6172200"/>
            <a:ext cx="846937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Top Corners Rounded 20">
            <a:extLst>
              <a:ext uri="{FF2B5EF4-FFF2-40B4-BE49-F238E27FC236}">
                <a16:creationId xmlns:a16="http://schemas.microsoft.com/office/drawing/2014/main" id="{0847BA4F-156B-2852-8F0C-4D870AB2A452}"/>
              </a:ext>
            </a:extLst>
          </p:cNvPr>
          <p:cNvSpPr/>
          <p:nvPr/>
        </p:nvSpPr>
        <p:spPr>
          <a:xfrm rot="16200000">
            <a:off x="7978678" y="1009435"/>
            <a:ext cx="2813585" cy="5613059"/>
          </a:xfrm>
          <a:prstGeom prst="round2SameRect">
            <a:avLst>
              <a:gd name="adj1" fmla="val 5675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0CBE8B9A-4930-B869-1F7A-11FEBDAD6A72}"/>
              </a:ext>
            </a:extLst>
          </p:cNvPr>
          <p:cNvSpPr txBox="1"/>
          <p:nvPr/>
        </p:nvSpPr>
        <p:spPr>
          <a:xfrm>
            <a:off x="6781804" y="2522931"/>
            <a:ext cx="4952998" cy="32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Tx/>
              <a:buNone/>
              <a:tabLst>
                <a:tab pos="469265" algn="l"/>
                <a:tab pos="469900" algn="l"/>
              </a:tabLst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Onest" pitchFamily="2" charset="0"/>
                <a:cs typeface="Calibri"/>
              </a:rPr>
              <a:t>Servicii aferente implementării proiectului:</a:t>
            </a: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15BD7303-191E-B441-7F50-87E1E81AA854}"/>
              </a:ext>
            </a:extLst>
          </p:cNvPr>
          <p:cNvSpPr txBox="1"/>
          <p:nvPr/>
        </p:nvSpPr>
        <p:spPr>
          <a:xfrm>
            <a:off x="6858001" y="2838145"/>
            <a:ext cx="5029199" cy="635490"/>
          </a:xfrm>
          <a:prstGeom prst="rect">
            <a:avLst/>
          </a:prstGeom>
        </p:spPr>
        <p:txBody>
          <a:bodyPr vert="horz" wrap="square" lIns="0" tIns="36000" rIns="0" bIns="0" rtlCol="0">
            <a:spAutoFit/>
          </a:bodyPr>
          <a:lstStyle/>
          <a:p>
            <a:pPr marL="87313" marR="0" lvl="0" indent="-8731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ro-MD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Consultanță</a:t>
            </a:r>
            <a:r>
              <a:rPr kumimoji="0" lang="ro-MD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 pentru proiectare și implementare;</a:t>
            </a:r>
          </a:p>
          <a:p>
            <a:pPr marL="87313" marR="0" lvl="0" indent="-8731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ro-MD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Formare</a:t>
            </a:r>
            <a:r>
              <a:rPr kumimoji="0" lang="ro-MD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 și </a:t>
            </a:r>
            <a:r>
              <a:rPr kumimoji="0" lang="ro-MD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instruire</a:t>
            </a:r>
            <a:r>
              <a:rPr kumimoji="0" lang="ro-MD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 a personalului;</a:t>
            </a:r>
          </a:p>
          <a:p>
            <a:pPr marL="87313" marR="0" lvl="0" indent="-8731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ro-MD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Monitorizarea</a:t>
            </a:r>
            <a:r>
              <a:rPr kumimoji="0" lang="ro-MD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 performanței sistemelor.</a:t>
            </a:r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id="{FF51D7EF-116E-54BF-CBB5-AD12BBE4569F}"/>
              </a:ext>
            </a:extLst>
          </p:cNvPr>
          <p:cNvSpPr txBox="1"/>
          <p:nvPr/>
        </p:nvSpPr>
        <p:spPr>
          <a:xfrm>
            <a:off x="575890" y="2584380"/>
            <a:ext cx="5698251" cy="28135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288" marR="0" lvl="0" indent="-1476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ro-M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Onest" pitchFamily="2" charset="0"/>
                <a:cs typeface="Calibri"/>
              </a:rPr>
              <a:t>Valuta creditului: </a:t>
            </a:r>
            <a:r>
              <a:rPr kumimoji="0" lang="ro-MD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MDL, EUR;</a:t>
            </a:r>
          </a:p>
          <a:p>
            <a:pPr marL="268288" marR="0" lvl="0" indent="-1476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ro-M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Onest" pitchFamily="2" charset="0"/>
                <a:cs typeface="Calibri"/>
              </a:rPr>
              <a:t>Suma minimă</a:t>
            </a:r>
            <a:r>
              <a:rPr kumimoji="0" lang="ro-MD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uLnTx/>
                <a:uFillTx/>
                <a:latin typeface="Onest" pitchFamily="2" charset="0"/>
                <a:cs typeface="Calibri"/>
              </a:rPr>
              <a:t>: </a:t>
            </a:r>
            <a:r>
              <a:rPr kumimoji="0" lang="ro-MD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echivalentul a 5.000 EUR;</a:t>
            </a:r>
          </a:p>
          <a:p>
            <a:pPr marL="268288" marR="0" lvl="0" indent="-1476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ro-M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Onest" pitchFamily="2" charset="0"/>
                <a:cs typeface="Calibri"/>
              </a:rPr>
              <a:t>Suma maximă: </a:t>
            </a:r>
            <a:r>
              <a:rPr kumimoji="0" lang="ro-MD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echivalentul a 375.000 EUR, compus din</a:t>
            </a:r>
            <a:r>
              <a:rPr kumimoji="0" lang="ro-MD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uLnTx/>
                <a:uFillTx/>
                <a:latin typeface="Onest" pitchFamily="2" charset="0"/>
                <a:cs typeface="Calibri"/>
              </a:rPr>
              <a:t>:</a:t>
            </a:r>
          </a:p>
          <a:p>
            <a:pPr marL="268288" marR="0" lvl="0" indent="-1476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ro-MD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Până la 250.000 EUR </a:t>
            </a:r>
            <a:r>
              <a:rPr kumimoji="0" lang="ro-MD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– din resurse BGK;</a:t>
            </a:r>
          </a:p>
          <a:p>
            <a:pPr marL="268288" marR="0" lvl="0" indent="-1476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ro-MD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Până la 2.500.000 MDL</a:t>
            </a:r>
            <a:r>
              <a:rPr kumimoji="0" lang="ro-MD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 – din resurse FACEM.</a:t>
            </a:r>
          </a:p>
          <a:p>
            <a:pPr marL="268288" marR="0" lvl="0" indent="-1476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ro-MD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Dobânda anuală:</a:t>
            </a:r>
          </a:p>
          <a:p>
            <a:pPr marL="268288" marR="0" lvl="0" indent="-1476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ro-M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Onest" pitchFamily="2" charset="0"/>
                <a:cs typeface="Calibri"/>
              </a:rPr>
              <a:t>MDL: max. 5,5%;</a:t>
            </a:r>
          </a:p>
          <a:p>
            <a:pPr marL="268288" marR="0" lvl="0" indent="-1476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ro-M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Onest" pitchFamily="2" charset="0"/>
                <a:cs typeface="Calibri"/>
              </a:rPr>
              <a:t>EUR: max. 4,5%.</a:t>
            </a:r>
          </a:p>
          <a:p>
            <a:pPr marL="268288" marR="0" lvl="0" indent="-1476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ro-MD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Perioada de rambursare: </a:t>
            </a:r>
            <a:r>
              <a:rPr kumimoji="0" lang="ro-MD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max</a:t>
            </a:r>
            <a:r>
              <a:rPr kumimoji="0" lang="ro-MD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. 6 ani </a:t>
            </a:r>
            <a:r>
              <a:rPr kumimoji="0" lang="ro-MD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(termen-limită: </a:t>
            </a:r>
            <a:r>
              <a:rPr kumimoji="0" lang="ro-MD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28.02.2031</a:t>
            </a:r>
            <a:r>
              <a:rPr kumimoji="0" lang="ro-MD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).</a:t>
            </a:r>
          </a:p>
          <a:p>
            <a:pPr marL="268288" marR="0" lvl="0" indent="-1476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ro-MD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Business vouchere de 500 - 1.000 EUR </a:t>
            </a:r>
            <a:r>
              <a:rPr kumimoji="0" lang="ro-MD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pentru planuri de afaceri</a:t>
            </a:r>
          </a:p>
          <a:p>
            <a:pPr marL="268288" marR="0" lvl="0" indent="-1476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ro-MD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Contribuția proprie: </a:t>
            </a:r>
            <a:r>
              <a:rPr kumimoji="0" lang="ro-MD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conform politicii băncii.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2C2BEF-6250-E27B-040F-FC539B0A6B78}"/>
              </a:ext>
            </a:extLst>
          </p:cNvPr>
          <p:cNvSpPr txBox="1"/>
          <p:nvPr/>
        </p:nvSpPr>
        <p:spPr>
          <a:xfrm>
            <a:off x="457198" y="213360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20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 Bold" pitchFamily="2" charset="-52"/>
                <a:ea typeface="+mn-ea"/>
                <a:cs typeface="Calibri"/>
              </a:rPr>
              <a:t>Condiții de finanțare 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907C1005-DF35-A464-B7CF-F6580CF3FE21}"/>
              </a:ext>
            </a:extLst>
          </p:cNvPr>
          <p:cNvSpPr txBox="1"/>
          <p:nvPr/>
        </p:nvSpPr>
        <p:spPr>
          <a:xfrm>
            <a:off x="6858001" y="4039250"/>
            <a:ext cx="5029199" cy="635490"/>
          </a:xfrm>
          <a:prstGeom prst="rect">
            <a:avLst/>
          </a:prstGeom>
        </p:spPr>
        <p:txBody>
          <a:bodyPr vert="horz" wrap="square" lIns="0" tIns="36000" rIns="0" bIns="0" rtlCol="0">
            <a:spAutoFit/>
          </a:bodyPr>
          <a:lstStyle/>
          <a:p>
            <a:pPr marL="87313" marR="0" lvl="0" indent="-8731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ro-MD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Procurarea, construcția și/sau renovarea imobilelor pentru proiect;</a:t>
            </a:r>
          </a:p>
          <a:p>
            <a:pPr marL="87313" marR="0" lvl="0" indent="-8731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ro-MD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/>
              </a:rPr>
              <a:t>Achiziția materiei prime și materialelor necesare (max. 30% din valoarea creditului).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6935D705-01E1-0D78-657D-6FD7CF06E3CF}"/>
              </a:ext>
            </a:extLst>
          </p:cNvPr>
          <p:cNvSpPr txBox="1"/>
          <p:nvPr/>
        </p:nvSpPr>
        <p:spPr>
          <a:xfrm>
            <a:off x="6843347" y="3713427"/>
            <a:ext cx="4952998" cy="32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Tx/>
              <a:buNone/>
              <a:tabLst>
                <a:tab pos="469265" algn="l"/>
                <a:tab pos="469900" algn="l"/>
              </a:tabLst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Onest" pitchFamily="2" charset="0"/>
                <a:cs typeface="Calibri"/>
              </a:rPr>
              <a:t>Cheltuieli Adiționale Eligibile: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99165B1-CCD2-F8BF-4084-9D8EF32B21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063" y="-213538"/>
            <a:ext cx="6375063" cy="2505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DEC5BA-ADE1-30CB-153D-4EFC70FDDC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74" y="406357"/>
            <a:ext cx="1155133" cy="115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2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F9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B69582-D0B6-6975-7F66-B4CD8F6D4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514E893-43EA-33AC-EAD7-9C8B472CB4D4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417" r="35015" b="75082"/>
          <a:stretch/>
        </p:blipFill>
        <p:spPr>
          <a:xfrm>
            <a:off x="8915400" y="5984567"/>
            <a:ext cx="3276600" cy="87343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C0F0F19-0A05-15BA-5E57-D772C078ABB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027" y="6279416"/>
            <a:ext cx="1498103" cy="472228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B32FE9A-EA97-0A70-3704-A3B0B156D29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3473" y="6373048"/>
            <a:ext cx="1726075" cy="284965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0FF6ACF-E19D-4CA4-CCD2-0EE396E4A0D7}"/>
              </a:ext>
            </a:extLst>
          </p:cNvPr>
          <p:cNvCxnSpPr/>
          <p:nvPr/>
        </p:nvCxnSpPr>
        <p:spPr>
          <a:xfrm>
            <a:off x="446027" y="6172200"/>
            <a:ext cx="846937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6C85A25-7D2C-E1A9-869B-E609FDA710C4}"/>
              </a:ext>
            </a:extLst>
          </p:cNvPr>
          <p:cNvSpPr txBox="1"/>
          <p:nvPr/>
        </p:nvSpPr>
        <p:spPr>
          <a:xfrm>
            <a:off x="3194906" y="5215676"/>
            <a:ext cx="205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o-MD" noProof="0" dirty="0">
                <a:solidFill>
                  <a:schemeClr val="bg1"/>
                </a:solidFill>
                <a:effectLst/>
                <a:latin typeface="Onest" pitchFamily="2" charset="0"/>
              </a:rPr>
              <a:t>Până la 10 ani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6AEB528-D060-4AA7-AAAC-1BE8CED5965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738" y="381000"/>
            <a:ext cx="5761087" cy="148902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F1546EA-4CCF-64EC-3A85-2E25CC94A05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3082" y="398135"/>
            <a:ext cx="1171575" cy="11715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185DE9-CD0F-005E-1C9E-D56714DAFB91}"/>
              </a:ext>
            </a:extLst>
          </p:cNvPr>
          <p:cNvSpPr txBox="1"/>
          <p:nvPr/>
        </p:nvSpPr>
        <p:spPr>
          <a:xfrm>
            <a:off x="388206" y="2438400"/>
            <a:ext cx="2063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b="1" noProof="0" dirty="0">
                <a:solidFill>
                  <a:schemeClr val="bg1"/>
                </a:solidFill>
                <a:effectLst/>
                <a:latin typeface="Onest" pitchFamily="2" charset="0"/>
              </a:rPr>
              <a:t>Buget total inițial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2E37DC-40E7-D37E-3461-6BEAD7C71403}"/>
              </a:ext>
            </a:extLst>
          </p:cNvPr>
          <p:cNvSpPr txBox="1"/>
          <p:nvPr/>
        </p:nvSpPr>
        <p:spPr>
          <a:xfrm>
            <a:off x="3200400" y="2438400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o-MD" noProof="0" dirty="0">
                <a:solidFill>
                  <a:schemeClr val="bg1"/>
                </a:solidFill>
                <a:effectLst/>
                <a:latin typeface="Onest" pitchFamily="2" charset="0"/>
              </a:rPr>
              <a:t>200 milioane MDL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30038C-6EAA-0779-26AC-0DF7FE3A598D}"/>
              </a:ext>
            </a:extLst>
          </p:cNvPr>
          <p:cNvSpPr txBox="1"/>
          <p:nvPr/>
        </p:nvSpPr>
        <p:spPr>
          <a:xfrm>
            <a:off x="389062" y="2915982"/>
            <a:ext cx="2354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o-MD" b="1" noProof="0" dirty="0">
                <a:solidFill>
                  <a:schemeClr val="bg1"/>
                </a:solidFill>
                <a:effectLst/>
                <a:latin typeface="Onest" pitchFamily="2" charset="0"/>
              </a:rPr>
              <a:t>Limite de finanțare</a:t>
            </a:r>
            <a:endParaRPr lang="ro-MD" b="0" noProof="0" dirty="0">
              <a:solidFill>
                <a:schemeClr val="bg1"/>
              </a:solidFill>
              <a:effectLst/>
              <a:latin typeface="Ones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BEBFAB-CAED-BB15-9DA5-820CB46F5186}"/>
              </a:ext>
            </a:extLst>
          </p:cNvPr>
          <p:cNvSpPr txBox="1"/>
          <p:nvPr/>
        </p:nvSpPr>
        <p:spPr>
          <a:xfrm>
            <a:off x="3194906" y="2915982"/>
            <a:ext cx="3586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o-MD" b="1" noProof="0" dirty="0">
                <a:solidFill>
                  <a:schemeClr val="bg1"/>
                </a:solidFill>
                <a:effectLst/>
                <a:latin typeface="Onest" pitchFamily="2" charset="0"/>
              </a:rPr>
              <a:t>Suma minimă: </a:t>
            </a:r>
            <a:r>
              <a:rPr lang="ro-MD" noProof="0" dirty="0">
                <a:solidFill>
                  <a:schemeClr val="bg1"/>
                </a:solidFill>
                <a:effectLst/>
                <a:latin typeface="Onest" pitchFamily="2" charset="0"/>
              </a:rPr>
              <a:t>200.000 MDL</a:t>
            </a:r>
            <a:br>
              <a:rPr lang="ro-MD" noProof="0" dirty="0">
                <a:solidFill>
                  <a:schemeClr val="bg1"/>
                </a:solidFill>
                <a:effectLst/>
                <a:latin typeface="Onest" pitchFamily="2" charset="0"/>
              </a:rPr>
            </a:br>
            <a:r>
              <a:rPr lang="ro-MD" b="1" noProof="0" dirty="0">
                <a:solidFill>
                  <a:schemeClr val="bg1"/>
                </a:solidFill>
                <a:effectLst/>
                <a:latin typeface="Onest" pitchFamily="2" charset="0"/>
              </a:rPr>
              <a:t>Suma maximă: </a:t>
            </a:r>
            <a:r>
              <a:rPr lang="ro-MD" noProof="0" dirty="0">
                <a:solidFill>
                  <a:schemeClr val="bg1"/>
                </a:solidFill>
                <a:effectLst/>
                <a:latin typeface="Onest" pitchFamily="2" charset="0"/>
              </a:rPr>
              <a:t>5.000.000 MDL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E52E13-41EF-A716-E08B-0E996AD9761E}"/>
              </a:ext>
            </a:extLst>
          </p:cNvPr>
          <p:cNvSpPr txBox="1"/>
          <p:nvPr/>
        </p:nvSpPr>
        <p:spPr>
          <a:xfrm>
            <a:off x="388206" y="3662881"/>
            <a:ext cx="2202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o-MD" b="1" noProof="0" dirty="0">
                <a:solidFill>
                  <a:schemeClr val="bg1"/>
                </a:solidFill>
                <a:effectLst/>
                <a:latin typeface="Onest" pitchFamily="2" charset="0"/>
              </a:rPr>
              <a:t>Dobândă fixă</a:t>
            </a:r>
            <a:endParaRPr lang="ro-MD" b="0" noProof="0" dirty="0">
              <a:solidFill>
                <a:schemeClr val="bg1"/>
              </a:solidFill>
              <a:effectLst/>
              <a:latin typeface="Onest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1331E5-DDAC-EE85-1973-A6FD530AF59D}"/>
              </a:ext>
            </a:extLst>
          </p:cNvPr>
          <p:cNvSpPr txBox="1"/>
          <p:nvPr/>
        </p:nvSpPr>
        <p:spPr>
          <a:xfrm>
            <a:off x="3194906" y="3650335"/>
            <a:ext cx="55680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o-MD" noProof="0" dirty="0">
                <a:solidFill>
                  <a:schemeClr val="bg1"/>
                </a:solidFill>
                <a:effectLst/>
                <a:latin typeface="Onest" pitchFamily="2" charset="0"/>
              </a:rPr>
              <a:t>• 5,5% anual pentru activități cu valoare adăugată</a:t>
            </a:r>
            <a:br>
              <a:rPr lang="ro-MD" noProof="0" dirty="0">
                <a:solidFill>
                  <a:schemeClr val="bg1"/>
                </a:solidFill>
                <a:effectLst/>
                <a:latin typeface="Onest" pitchFamily="2" charset="0"/>
              </a:rPr>
            </a:br>
            <a:r>
              <a:rPr lang="ro-MD" noProof="0" dirty="0">
                <a:solidFill>
                  <a:schemeClr val="bg1"/>
                </a:solidFill>
                <a:effectLst/>
                <a:latin typeface="Onest" pitchFamily="2" charset="0"/>
              </a:rPr>
              <a:t>• 6,0% anual pentru alte activități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6BA36C-E0B4-BDBA-C667-427D386D19AD}"/>
              </a:ext>
            </a:extLst>
          </p:cNvPr>
          <p:cNvSpPr txBox="1"/>
          <p:nvPr/>
        </p:nvSpPr>
        <p:spPr>
          <a:xfrm>
            <a:off x="388206" y="4411112"/>
            <a:ext cx="2735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o-MD" b="1" noProof="0" dirty="0">
                <a:solidFill>
                  <a:schemeClr val="bg1"/>
                </a:solidFill>
                <a:effectLst/>
                <a:latin typeface="Onest" pitchFamily="2" charset="0"/>
              </a:rPr>
              <a:t>Mecanism de compensare a dobânzii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9D10B1-A1E2-E675-4B71-9A75DC95DE57}"/>
              </a:ext>
            </a:extLst>
          </p:cNvPr>
          <p:cNvSpPr txBox="1"/>
          <p:nvPr/>
        </p:nvSpPr>
        <p:spPr>
          <a:xfrm>
            <a:off x="3194906" y="441111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o-MD" noProof="0" dirty="0">
                <a:solidFill>
                  <a:schemeClr val="bg1"/>
                </a:solidFill>
                <a:effectLst/>
                <a:latin typeface="Onest" pitchFamily="2" charset="0"/>
              </a:rPr>
              <a:t>• 0,75% pentru 1 loc de muncă creat</a:t>
            </a:r>
            <a:br>
              <a:rPr lang="ro-MD" noProof="0" dirty="0">
                <a:solidFill>
                  <a:schemeClr val="bg1"/>
                </a:solidFill>
                <a:effectLst/>
                <a:latin typeface="Onest" pitchFamily="2" charset="0"/>
              </a:rPr>
            </a:br>
            <a:r>
              <a:rPr lang="ro-MD" noProof="0" dirty="0">
                <a:solidFill>
                  <a:schemeClr val="bg1"/>
                </a:solidFill>
                <a:effectLst/>
                <a:latin typeface="Onest" pitchFamily="2" charset="0"/>
              </a:rPr>
              <a:t>• 1,50% pentru cel puțin 2 locuri de muncă create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F7B930-A5FA-1315-D1A9-6FFFB90D20EF}"/>
              </a:ext>
            </a:extLst>
          </p:cNvPr>
          <p:cNvSpPr txBox="1"/>
          <p:nvPr/>
        </p:nvSpPr>
        <p:spPr>
          <a:xfrm>
            <a:off x="388206" y="5215676"/>
            <a:ext cx="1821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b="1" noProof="0" dirty="0">
                <a:solidFill>
                  <a:schemeClr val="bg1"/>
                </a:solidFill>
                <a:effectLst/>
                <a:latin typeface="Onest" pitchFamily="2" charset="0"/>
              </a:rPr>
              <a:t>Termen 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99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14342" y="652024"/>
            <a:ext cx="7162800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o-MD" sz="1700" b="1" noProof="0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Program pentru susținerea antreprenorilor</a:t>
            </a:r>
          </a:p>
          <a:p>
            <a:r>
              <a:rPr lang="ro-MD" sz="1700" spc="-5" noProof="0" dirty="0">
                <a:solidFill>
                  <a:schemeClr val="bg1"/>
                </a:solidFill>
                <a:latin typeface="Onest" pitchFamily="2" charset="0"/>
                <a:cs typeface="Arial MT"/>
              </a:rPr>
              <a:t>I</a:t>
            </a:r>
            <a:r>
              <a:rPr lang="ro-MD" sz="1700" spc="-5" noProof="0" dirty="0">
                <a:solidFill>
                  <a:schemeClr val="bg1"/>
                </a:solidFill>
                <a:latin typeface="Onest" pitchFamily="2" charset="0"/>
                <a:cs typeface="Calibri" panose="020F0502020204030204" pitchFamily="34" charset="0"/>
              </a:rPr>
              <a:t>nstrument</a:t>
            </a:r>
            <a:r>
              <a:rPr lang="ro-MD" sz="1700" spc="-5" noProof="0" dirty="0">
                <a:solidFill>
                  <a:schemeClr val="bg1"/>
                </a:solidFill>
                <a:latin typeface="Onest" pitchFamily="2" charset="0"/>
                <a:cs typeface="Arial MT"/>
              </a:rPr>
              <a:t> de finanțare prin care Guvernul va subvenționa dobânzile la creditele pentru nevoile investiționale ale întreprinderilor</a:t>
            </a:r>
            <a:endParaRPr lang="ro-MD" sz="1800" noProof="0" dirty="0">
              <a:solidFill>
                <a:schemeClr val="bg1"/>
              </a:solidFill>
              <a:latin typeface="Onest" pitchFamily="2" charset="0"/>
              <a:cs typeface="Arial M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21D489-4687-0426-60D3-B2DBD2011D68}"/>
              </a:ext>
            </a:extLst>
          </p:cNvPr>
          <p:cNvSpPr txBox="1"/>
          <p:nvPr/>
        </p:nvSpPr>
        <p:spPr>
          <a:xfrm>
            <a:off x="2573980" y="3714768"/>
            <a:ext cx="14391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rata </a:t>
            </a: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 pitchFamily="34" charset="0"/>
              </a:rPr>
              <a:t>dobânzii</a:t>
            </a: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 la creditele în valută € sau $</a:t>
            </a:r>
            <a:endParaRPr lang="ro-MD" sz="1400" b="1" noProof="0" dirty="0">
              <a:solidFill>
                <a:schemeClr val="bg1"/>
              </a:solidFill>
              <a:latin typeface="Onest" pitchFamily="2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127EF3-B3E6-19DE-8A0F-7FFF0C7E72A5}"/>
              </a:ext>
            </a:extLst>
          </p:cNvPr>
          <p:cNvSpPr txBox="1"/>
          <p:nvPr/>
        </p:nvSpPr>
        <p:spPr>
          <a:xfrm>
            <a:off x="3441879" y="2940497"/>
            <a:ext cx="608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800" noProof="0" dirty="0">
                <a:solidFill>
                  <a:schemeClr val="bg1"/>
                </a:solidFill>
                <a:latin typeface="Onest Bold" pitchFamily="2" charset="-52"/>
                <a:cs typeface="Arial" panose="020B0604020202020204" pitchFamily="34" charset="0"/>
              </a:rPr>
              <a:t>%</a:t>
            </a:r>
            <a:endParaRPr lang="ro-MD" sz="2800" noProof="0" dirty="0">
              <a:solidFill>
                <a:schemeClr val="bg1"/>
              </a:solidFill>
              <a:latin typeface="Onest Bold" pitchFamily="2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2B3AD0-6002-CE24-750E-38D5EC8589AA}"/>
              </a:ext>
            </a:extLst>
          </p:cNvPr>
          <p:cNvSpPr txBox="1"/>
          <p:nvPr/>
        </p:nvSpPr>
        <p:spPr>
          <a:xfrm>
            <a:off x="4758294" y="3726189"/>
            <a:ext cx="13386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rata </a:t>
            </a: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 pitchFamily="34" charset="0"/>
              </a:rPr>
              <a:t>dobânzii</a:t>
            </a: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 la creditele</a:t>
            </a:r>
            <a:br>
              <a:rPr lang="ro-MD" sz="1400" noProof="0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</a:b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în lei</a:t>
            </a:r>
            <a:endParaRPr lang="ro-MD" sz="1400" b="1" noProof="0" dirty="0">
              <a:solidFill>
                <a:schemeClr val="bg1"/>
              </a:solidFill>
              <a:latin typeface="Onest" pitchFamily="2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2C4A46-B013-8D2D-9806-22DA72B1E4E2}"/>
              </a:ext>
            </a:extLst>
          </p:cNvPr>
          <p:cNvSpPr txBox="1"/>
          <p:nvPr/>
        </p:nvSpPr>
        <p:spPr>
          <a:xfrm>
            <a:off x="7030549" y="3714768"/>
            <a:ext cx="20944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perioada maximă de </a:t>
            </a: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 pitchFamily="34" charset="0"/>
              </a:rPr>
              <a:t>grație</a:t>
            </a: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 pentru creditele cu maturitatea de </a:t>
            </a: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 pitchFamily="34" charset="0"/>
              </a:rPr>
              <a:t>până</a:t>
            </a:r>
            <a:r>
              <a:rPr lang="ro-MD" sz="1400" noProof="0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 la 7 ani</a:t>
            </a:r>
            <a:endParaRPr lang="ro-MD" sz="1400" b="1" noProof="0" dirty="0">
              <a:solidFill>
                <a:schemeClr val="bg1"/>
              </a:solidFill>
              <a:latin typeface="Onest" pitchFamily="2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DD39648-69D9-5E4E-485C-C480C3779C71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417" r="35015" b="75082"/>
          <a:stretch/>
        </p:blipFill>
        <p:spPr>
          <a:xfrm>
            <a:off x="8915400" y="5984567"/>
            <a:ext cx="3276600" cy="87343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F5D5AFE-FAA7-99F3-1E1D-56698BB5E4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027" y="6279416"/>
            <a:ext cx="1498103" cy="47222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E298302-7910-84C1-081E-9F2AE69633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3473" y="6373048"/>
            <a:ext cx="1726075" cy="28496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147C6E-B80F-370F-AD90-AD21F3D33AC9}"/>
              </a:ext>
            </a:extLst>
          </p:cNvPr>
          <p:cNvCxnSpPr/>
          <p:nvPr/>
        </p:nvCxnSpPr>
        <p:spPr>
          <a:xfrm>
            <a:off x="446027" y="6172200"/>
            <a:ext cx="846937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C1E4224B-73D4-A2E2-161D-A62194CB4D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400" y="394205"/>
            <a:ext cx="1730073" cy="102831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F4BB1E4-4B0E-6B44-D4F5-51B2E7EA86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8929" y="2514600"/>
            <a:ext cx="742950" cy="103822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A7DC5B3-A29A-CEC1-AC40-18F75D034F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89475" y="2519381"/>
            <a:ext cx="676275" cy="10191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0FBB57-2820-2092-7DD0-912053112EE1}"/>
              </a:ext>
            </a:extLst>
          </p:cNvPr>
          <p:cNvSpPr txBox="1"/>
          <p:nvPr/>
        </p:nvSpPr>
        <p:spPr>
          <a:xfrm>
            <a:off x="5638800" y="2940497"/>
            <a:ext cx="608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800" noProof="0" dirty="0">
                <a:solidFill>
                  <a:schemeClr val="bg1"/>
                </a:solidFill>
                <a:latin typeface="Onest Bold" pitchFamily="2" charset="-52"/>
                <a:cs typeface="Arial" panose="020B0604020202020204" pitchFamily="34" charset="0"/>
              </a:rPr>
              <a:t>%</a:t>
            </a:r>
            <a:endParaRPr lang="ro-MD" sz="2800" noProof="0" dirty="0">
              <a:solidFill>
                <a:schemeClr val="bg1"/>
              </a:solidFill>
              <a:latin typeface="Onest Bold" pitchFamily="2" charset="-52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0A05F0E-37D8-5D39-A436-295BA49441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43800" y="2514600"/>
            <a:ext cx="742950" cy="10382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3AA04F-ED4D-F1E5-AA66-73C406D4CCBE}"/>
              </a:ext>
            </a:extLst>
          </p:cNvPr>
          <p:cNvSpPr txBox="1"/>
          <p:nvPr/>
        </p:nvSpPr>
        <p:spPr>
          <a:xfrm>
            <a:off x="8382000" y="2940497"/>
            <a:ext cx="742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800" noProof="0" dirty="0">
                <a:solidFill>
                  <a:schemeClr val="bg1"/>
                </a:solidFill>
                <a:latin typeface="Onest Bold" pitchFamily="2" charset="-52"/>
                <a:cs typeface="Arial" panose="020B0604020202020204" pitchFamily="34" charset="0"/>
              </a:rPr>
              <a:t>ani</a:t>
            </a:r>
            <a:endParaRPr lang="ro-MD" sz="2800" noProof="0" dirty="0">
              <a:solidFill>
                <a:schemeClr val="bg1"/>
              </a:solidFill>
              <a:latin typeface="Onest Bold" pitchFamily="2" charset="-52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5510B8-C978-A111-3325-1758D77E3713}"/>
              </a:ext>
            </a:extLst>
          </p:cNvPr>
          <p:cNvSpPr txBox="1">
            <a:spLocks/>
          </p:cNvSpPr>
          <p:nvPr/>
        </p:nvSpPr>
        <p:spPr>
          <a:xfrm>
            <a:off x="4480560" y="6346997"/>
            <a:ext cx="2474220" cy="289173"/>
          </a:xfrm>
          <a:prstGeom prst="rect">
            <a:avLst/>
          </a:prstGeom>
        </p:spPr>
        <p:txBody>
          <a:bodyPr lIns="36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MD" sz="2400" noProof="0" dirty="0">
                <a:solidFill>
                  <a:schemeClr val="bg1">
                    <a:lumMod val="95000"/>
                  </a:schemeClr>
                </a:solidFill>
                <a:latin typeface="Lexend Deca Bold" pitchFamily="2" charset="0"/>
                <a:cs typeface="Calibri" panose="020F0502020204030204" pitchFamily="34" charset="0"/>
              </a:rPr>
              <a:t>373.gov.md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847DADD-8637-0329-AEB2-CEECCB19ED8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20400" y="3048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94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82F356D7-389F-1A3F-17A3-F6CD8855F288}"/>
              </a:ext>
            </a:extLst>
          </p:cNvPr>
          <p:cNvSpPr txBox="1">
            <a:spLocks/>
          </p:cNvSpPr>
          <p:nvPr/>
        </p:nvSpPr>
        <p:spPr>
          <a:xfrm>
            <a:off x="3281421" y="3483668"/>
            <a:ext cx="1613646" cy="1061360"/>
          </a:xfrm>
          <a:prstGeom prst="rect">
            <a:avLst/>
          </a:prstGeom>
        </p:spPr>
        <p:txBody>
          <a:bodyPr lIns="36000" tIns="36000"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o-MD" sz="1100" noProof="0" dirty="0">
                <a:solidFill>
                  <a:schemeClr val="bg1"/>
                </a:solidFill>
                <a:latin typeface="Onest Light" pitchFamily="2" charset="-52"/>
              </a:rPr>
              <a:t>Creditorul analizează viabilitatea afacerii și transmite cererea către ODA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E63DD8D9-6A99-6E14-32DB-155EAEC65B45}"/>
              </a:ext>
            </a:extLst>
          </p:cNvPr>
          <p:cNvSpPr txBox="1">
            <a:spLocks/>
          </p:cNvSpPr>
          <p:nvPr/>
        </p:nvSpPr>
        <p:spPr>
          <a:xfrm>
            <a:off x="8117818" y="3483667"/>
            <a:ext cx="1397485" cy="1391709"/>
          </a:xfrm>
          <a:prstGeom prst="rect">
            <a:avLst/>
          </a:prstGeom>
        </p:spPr>
        <p:txBody>
          <a:bodyPr lIns="36000" tIns="36000"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o-MD" sz="1100" noProof="0" dirty="0">
                <a:solidFill>
                  <a:schemeClr val="bg1"/>
                </a:solidFill>
                <a:latin typeface="Onest Light" pitchFamily="2" charset="-52"/>
              </a:rPr>
              <a:t>Creditorul </a:t>
            </a:r>
            <a:br>
              <a:rPr lang="ro-MD" sz="1100" noProof="0" dirty="0">
                <a:solidFill>
                  <a:schemeClr val="bg1"/>
                </a:solidFill>
                <a:latin typeface="Onest Light" pitchFamily="2" charset="-52"/>
              </a:rPr>
            </a:br>
            <a:r>
              <a:rPr lang="ro-MD" sz="1100" noProof="0" dirty="0">
                <a:solidFill>
                  <a:schemeClr val="bg1"/>
                </a:solidFill>
                <a:latin typeface="Onest Light" pitchFamily="2" charset="-52"/>
              </a:rPr>
              <a:t>asigură semnarea contractului </a:t>
            </a:r>
            <a:br>
              <a:rPr lang="ro-MD" sz="1100" noProof="0" dirty="0">
                <a:solidFill>
                  <a:schemeClr val="bg1"/>
                </a:solidFill>
                <a:latin typeface="Onest Light" pitchFamily="2" charset="-52"/>
              </a:rPr>
            </a:br>
            <a:r>
              <a:rPr lang="ro-MD" sz="1100" noProof="0" dirty="0">
                <a:solidFill>
                  <a:schemeClr val="bg1"/>
                </a:solidFill>
                <a:latin typeface="Onest Light" pitchFamily="2" charset="-52"/>
              </a:rPr>
              <a:t>de credit cu Antreprenorul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DF87F0FE-9507-A62C-A819-E03F2F030CBF}"/>
              </a:ext>
            </a:extLst>
          </p:cNvPr>
          <p:cNvSpPr txBox="1">
            <a:spLocks/>
          </p:cNvSpPr>
          <p:nvPr/>
        </p:nvSpPr>
        <p:spPr>
          <a:xfrm>
            <a:off x="1091450" y="3483666"/>
            <a:ext cx="1341632" cy="934509"/>
          </a:xfrm>
          <a:prstGeom prst="rect">
            <a:avLst/>
          </a:prstGeom>
        </p:spPr>
        <p:txBody>
          <a:bodyPr lIns="36000" tIns="36000"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o-MD" sz="1100" noProof="0" dirty="0">
                <a:solidFill>
                  <a:schemeClr val="bg1"/>
                </a:solidFill>
                <a:latin typeface="Onest Light" pitchFamily="2" charset="-52"/>
              </a:rPr>
              <a:t>Antreprenorul depune cererea de garantare la creditor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4C8320EC-6EC4-089B-33C6-8941DA9BE45B}"/>
              </a:ext>
            </a:extLst>
          </p:cNvPr>
          <p:cNvSpPr txBox="1">
            <a:spLocks/>
          </p:cNvSpPr>
          <p:nvPr/>
        </p:nvSpPr>
        <p:spPr>
          <a:xfrm>
            <a:off x="5795788" y="3483666"/>
            <a:ext cx="1552158" cy="1315509"/>
          </a:xfrm>
          <a:prstGeom prst="rect">
            <a:avLst/>
          </a:prstGeom>
        </p:spPr>
        <p:txBody>
          <a:bodyPr lIns="36000" tIns="36000"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o-MD" sz="1100" noProof="0" dirty="0">
                <a:solidFill>
                  <a:schemeClr val="bg1"/>
                </a:solidFill>
                <a:latin typeface="Onest Light" pitchFamily="2" charset="-52"/>
              </a:rPr>
              <a:t>ODA analizează cererea de garantare și informează banca despre decizia luată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2C52043-9748-C081-88CB-24BC64780F5B}"/>
              </a:ext>
            </a:extLst>
          </p:cNvPr>
          <p:cNvSpPr txBox="1">
            <a:spLocks/>
          </p:cNvSpPr>
          <p:nvPr/>
        </p:nvSpPr>
        <p:spPr>
          <a:xfrm>
            <a:off x="10570696" y="3483667"/>
            <a:ext cx="1380505" cy="1631580"/>
          </a:xfrm>
          <a:prstGeom prst="rect">
            <a:avLst/>
          </a:prstGeom>
        </p:spPr>
        <p:txBody>
          <a:bodyPr lIns="36000" tIns="36000"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o-MD" sz="1100" noProof="0" dirty="0">
                <a:solidFill>
                  <a:schemeClr val="bg1"/>
                </a:solidFill>
                <a:latin typeface="Onest Light" pitchFamily="2" charset="-52"/>
              </a:rPr>
              <a:t>ODA emite garanția financiară pe baza contractului de credit</a:t>
            </a:r>
          </a:p>
        </p:txBody>
      </p:sp>
      <p:sp>
        <p:nvSpPr>
          <p:cNvPr id="32" name="Freeform 52">
            <a:extLst>
              <a:ext uri="{FF2B5EF4-FFF2-40B4-BE49-F238E27FC236}">
                <a16:creationId xmlns:a16="http://schemas.microsoft.com/office/drawing/2014/main" id="{87EB2F5B-5FE0-FC44-56CF-B0A3D89F7901}"/>
              </a:ext>
            </a:extLst>
          </p:cNvPr>
          <p:cNvSpPr>
            <a:spLocks noEditPoints="1"/>
          </p:cNvSpPr>
          <p:nvPr/>
        </p:nvSpPr>
        <p:spPr bwMode="auto">
          <a:xfrm>
            <a:off x="1143484" y="2610535"/>
            <a:ext cx="528250" cy="712283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" y="13"/>
              </a:cxn>
              <a:cxn ang="0">
                <a:pos x="0" y="343"/>
              </a:cxn>
              <a:cxn ang="0">
                <a:pos x="13" y="363"/>
              </a:cxn>
              <a:cxn ang="0">
                <a:pos x="247" y="364"/>
              </a:cxn>
              <a:cxn ang="0">
                <a:pos x="269" y="352"/>
              </a:cxn>
              <a:cxn ang="0">
                <a:pos x="205" y="0"/>
              </a:cxn>
              <a:cxn ang="0">
                <a:pos x="211" y="63"/>
              </a:cxn>
              <a:cxn ang="0">
                <a:pos x="251" y="343"/>
              </a:cxn>
              <a:cxn ang="0">
                <a:pos x="22" y="346"/>
              </a:cxn>
              <a:cxn ang="0">
                <a:pos x="19" y="343"/>
              </a:cxn>
              <a:cxn ang="0">
                <a:pos x="20" y="20"/>
              </a:cxn>
              <a:cxn ang="0">
                <a:pos x="193" y="72"/>
              </a:cxn>
              <a:cxn ang="0">
                <a:pos x="194" y="80"/>
              </a:cxn>
              <a:cxn ang="0">
                <a:pos x="251" y="82"/>
              </a:cxn>
              <a:cxn ang="0">
                <a:pos x="211" y="100"/>
              </a:cxn>
              <a:cxn ang="0">
                <a:pos x="216" y="101"/>
              </a:cxn>
              <a:cxn ang="0">
                <a:pos x="218" y="107"/>
              </a:cxn>
              <a:cxn ang="0">
                <a:pos x="214" y="112"/>
              </a:cxn>
              <a:cxn ang="0">
                <a:pos x="51" y="114"/>
              </a:cxn>
              <a:cxn ang="0">
                <a:pos x="46" y="109"/>
              </a:cxn>
              <a:cxn ang="0">
                <a:pos x="46" y="103"/>
              </a:cxn>
              <a:cxn ang="0">
                <a:pos x="51" y="100"/>
              </a:cxn>
              <a:cxn ang="0">
                <a:pos x="218" y="154"/>
              </a:cxn>
              <a:cxn ang="0">
                <a:pos x="214" y="161"/>
              </a:cxn>
              <a:cxn ang="0">
                <a:pos x="51" y="161"/>
              </a:cxn>
              <a:cxn ang="0">
                <a:pos x="46" y="156"/>
              </a:cxn>
              <a:cxn ang="0">
                <a:pos x="46" y="150"/>
              </a:cxn>
              <a:cxn ang="0">
                <a:pos x="51" y="147"/>
              </a:cxn>
              <a:cxn ang="0">
                <a:pos x="214" y="147"/>
              </a:cxn>
              <a:cxn ang="0">
                <a:pos x="218" y="154"/>
              </a:cxn>
              <a:cxn ang="0">
                <a:pos x="218" y="199"/>
              </a:cxn>
              <a:cxn ang="0">
                <a:pos x="214" y="207"/>
              </a:cxn>
              <a:cxn ang="0">
                <a:pos x="51" y="207"/>
              </a:cxn>
              <a:cxn ang="0">
                <a:pos x="46" y="203"/>
              </a:cxn>
              <a:cxn ang="0">
                <a:pos x="46" y="198"/>
              </a:cxn>
              <a:cxn ang="0">
                <a:pos x="51" y="192"/>
              </a:cxn>
              <a:cxn ang="0">
                <a:pos x="214" y="194"/>
              </a:cxn>
              <a:cxn ang="0">
                <a:pos x="218" y="199"/>
              </a:cxn>
              <a:cxn ang="0">
                <a:pos x="218" y="247"/>
              </a:cxn>
              <a:cxn ang="0">
                <a:pos x="214" y="252"/>
              </a:cxn>
              <a:cxn ang="0">
                <a:pos x="51" y="254"/>
              </a:cxn>
              <a:cxn ang="0">
                <a:pos x="46" y="248"/>
              </a:cxn>
              <a:cxn ang="0">
                <a:pos x="46" y="243"/>
              </a:cxn>
              <a:cxn ang="0">
                <a:pos x="51" y="239"/>
              </a:cxn>
              <a:cxn ang="0">
                <a:pos x="214" y="239"/>
              </a:cxn>
              <a:cxn ang="0">
                <a:pos x="218" y="247"/>
              </a:cxn>
            </a:cxnLst>
            <a:rect l="0" t="0" r="r" b="b"/>
            <a:pathLst>
              <a:path w="269" h="364">
                <a:moveTo>
                  <a:pt x="205" y="0"/>
                </a:moveTo>
                <a:lnTo>
                  <a:pt x="22" y="0"/>
                </a:lnTo>
                <a:lnTo>
                  <a:pt x="22" y="0"/>
                </a:lnTo>
                <a:lnTo>
                  <a:pt x="13" y="2"/>
                </a:lnTo>
                <a:lnTo>
                  <a:pt x="6" y="5"/>
                </a:lnTo>
                <a:lnTo>
                  <a:pt x="2" y="13"/>
                </a:lnTo>
                <a:lnTo>
                  <a:pt x="0" y="22"/>
                </a:lnTo>
                <a:lnTo>
                  <a:pt x="0" y="343"/>
                </a:lnTo>
                <a:lnTo>
                  <a:pt x="0" y="343"/>
                </a:lnTo>
                <a:lnTo>
                  <a:pt x="2" y="352"/>
                </a:lnTo>
                <a:lnTo>
                  <a:pt x="6" y="359"/>
                </a:lnTo>
                <a:lnTo>
                  <a:pt x="13" y="363"/>
                </a:lnTo>
                <a:lnTo>
                  <a:pt x="22" y="364"/>
                </a:lnTo>
                <a:lnTo>
                  <a:pt x="247" y="364"/>
                </a:lnTo>
                <a:lnTo>
                  <a:pt x="247" y="364"/>
                </a:lnTo>
                <a:lnTo>
                  <a:pt x="256" y="363"/>
                </a:lnTo>
                <a:lnTo>
                  <a:pt x="263" y="359"/>
                </a:lnTo>
                <a:lnTo>
                  <a:pt x="269" y="352"/>
                </a:lnTo>
                <a:lnTo>
                  <a:pt x="269" y="343"/>
                </a:lnTo>
                <a:lnTo>
                  <a:pt x="269" y="69"/>
                </a:lnTo>
                <a:lnTo>
                  <a:pt x="205" y="0"/>
                </a:lnTo>
                <a:close/>
                <a:moveTo>
                  <a:pt x="211" y="33"/>
                </a:moveTo>
                <a:lnTo>
                  <a:pt x="240" y="63"/>
                </a:lnTo>
                <a:lnTo>
                  <a:pt x="211" y="63"/>
                </a:lnTo>
                <a:lnTo>
                  <a:pt x="211" y="33"/>
                </a:lnTo>
                <a:close/>
                <a:moveTo>
                  <a:pt x="251" y="343"/>
                </a:moveTo>
                <a:lnTo>
                  <a:pt x="251" y="343"/>
                </a:lnTo>
                <a:lnTo>
                  <a:pt x="251" y="344"/>
                </a:lnTo>
                <a:lnTo>
                  <a:pt x="247" y="346"/>
                </a:lnTo>
                <a:lnTo>
                  <a:pt x="22" y="346"/>
                </a:lnTo>
                <a:lnTo>
                  <a:pt x="22" y="346"/>
                </a:lnTo>
                <a:lnTo>
                  <a:pt x="20" y="344"/>
                </a:lnTo>
                <a:lnTo>
                  <a:pt x="19" y="343"/>
                </a:lnTo>
                <a:lnTo>
                  <a:pt x="19" y="22"/>
                </a:lnTo>
                <a:lnTo>
                  <a:pt x="19" y="22"/>
                </a:lnTo>
                <a:lnTo>
                  <a:pt x="20" y="20"/>
                </a:lnTo>
                <a:lnTo>
                  <a:pt x="22" y="18"/>
                </a:lnTo>
                <a:lnTo>
                  <a:pt x="193" y="18"/>
                </a:lnTo>
                <a:lnTo>
                  <a:pt x="193" y="72"/>
                </a:lnTo>
                <a:lnTo>
                  <a:pt x="193" y="72"/>
                </a:lnTo>
                <a:lnTo>
                  <a:pt x="193" y="76"/>
                </a:lnTo>
                <a:lnTo>
                  <a:pt x="194" y="80"/>
                </a:lnTo>
                <a:lnTo>
                  <a:pt x="198" y="82"/>
                </a:lnTo>
                <a:lnTo>
                  <a:pt x="202" y="82"/>
                </a:lnTo>
                <a:lnTo>
                  <a:pt x="251" y="82"/>
                </a:lnTo>
                <a:lnTo>
                  <a:pt x="251" y="343"/>
                </a:lnTo>
                <a:close/>
                <a:moveTo>
                  <a:pt x="51" y="100"/>
                </a:moveTo>
                <a:lnTo>
                  <a:pt x="211" y="100"/>
                </a:lnTo>
                <a:lnTo>
                  <a:pt x="211" y="100"/>
                </a:lnTo>
                <a:lnTo>
                  <a:pt x="214" y="100"/>
                </a:lnTo>
                <a:lnTo>
                  <a:pt x="216" y="101"/>
                </a:lnTo>
                <a:lnTo>
                  <a:pt x="218" y="103"/>
                </a:lnTo>
                <a:lnTo>
                  <a:pt x="218" y="107"/>
                </a:lnTo>
                <a:lnTo>
                  <a:pt x="218" y="107"/>
                </a:lnTo>
                <a:lnTo>
                  <a:pt x="218" y="109"/>
                </a:lnTo>
                <a:lnTo>
                  <a:pt x="216" y="112"/>
                </a:lnTo>
                <a:lnTo>
                  <a:pt x="214" y="112"/>
                </a:lnTo>
                <a:lnTo>
                  <a:pt x="211" y="114"/>
                </a:lnTo>
                <a:lnTo>
                  <a:pt x="51" y="114"/>
                </a:lnTo>
                <a:lnTo>
                  <a:pt x="51" y="114"/>
                </a:lnTo>
                <a:lnTo>
                  <a:pt x="49" y="112"/>
                </a:lnTo>
                <a:lnTo>
                  <a:pt x="48" y="112"/>
                </a:lnTo>
                <a:lnTo>
                  <a:pt x="46" y="109"/>
                </a:lnTo>
                <a:lnTo>
                  <a:pt x="44" y="107"/>
                </a:lnTo>
                <a:lnTo>
                  <a:pt x="44" y="107"/>
                </a:lnTo>
                <a:lnTo>
                  <a:pt x="46" y="103"/>
                </a:lnTo>
                <a:lnTo>
                  <a:pt x="48" y="101"/>
                </a:lnTo>
                <a:lnTo>
                  <a:pt x="49" y="100"/>
                </a:lnTo>
                <a:lnTo>
                  <a:pt x="51" y="100"/>
                </a:lnTo>
                <a:lnTo>
                  <a:pt x="51" y="100"/>
                </a:lnTo>
                <a:close/>
                <a:moveTo>
                  <a:pt x="218" y="154"/>
                </a:moveTo>
                <a:lnTo>
                  <a:pt x="218" y="154"/>
                </a:lnTo>
                <a:lnTo>
                  <a:pt x="218" y="156"/>
                </a:lnTo>
                <a:lnTo>
                  <a:pt x="216" y="160"/>
                </a:lnTo>
                <a:lnTo>
                  <a:pt x="214" y="161"/>
                </a:lnTo>
                <a:lnTo>
                  <a:pt x="211" y="161"/>
                </a:lnTo>
                <a:lnTo>
                  <a:pt x="51" y="161"/>
                </a:lnTo>
                <a:lnTo>
                  <a:pt x="51" y="161"/>
                </a:lnTo>
                <a:lnTo>
                  <a:pt x="49" y="161"/>
                </a:lnTo>
                <a:lnTo>
                  <a:pt x="48" y="160"/>
                </a:lnTo>
                <a:lnTo>
                  <a:pt x="46" y="156"/>
                </a:lnTo>
                <a:lnTo>
                  <a:pt x="44" y="154"/>
                </a:lnTo>
                <a:lnTo>
                  <a:pt x="44" y="154"/>
                </a:lnTo>
                <a:lnTo>
                  <a:pt x="46" y="150"/>
                </a:lnTo>
                <a:lnTo>
                  <a:pt x="48" y="149"/>
                </a:lnTo>
                <a:lnTo>
                  <a:pt x="49" y="147"/>
                </a:lnTo>
                <a:lnTo>
                  <a:pt x="51" y="147"/>
                </a:lnTo>
                <a:lnTo>
                  <a:pt x="211" y="147"/>
                </a:lnTo>
                <a:lnTo>
                  <a:pt x="211" y="147"/>
                </a:lnTo>
                <a:lnTo>
                  <a:pt x="214" y="147"/>
                </a:lnTo>
                <a:lnTo>
                  <a:pt x="216" y="149"/>
                </a:lnTo>
                <a:lnTo>
                  <a:pt x="218" y="150"/>
                </a:lnTo>
                <a:lnTo>
                  <a:pt x="218" y="154"/>
                </a:lnTo>
                <a:lnTo>
                  <a:pt x="218" y="154"/>
                </a:lnTo>
                <a:close/>
                <a:moveTo>
                  <a:pt x="218" y="199"/>
                </a:moveTo>
                <a:lnTo>
                  <a:pt x="218" y="199"/>
                </a:lnTo>
                <a:lnTo>
                  <a:pt x="218" y="203"/>
                </a:lnTo>
                <a:lnTo>
                  <a:pt x="216" y="205"/>
                </a:lnTo>
                <a:lnTo>
                  <a:pt x="214" y="207"/>
                </a:lnTo>
                <a:lnTo>
                  <a:pt x="211" y="207"/>
                </a:lnTo>
                <a:lnTo>
                  <a:pt x="51" y="207"/>
                </a:lnTo>
                <a:lnTo>
                  <a:pt x="51" y="207"/>
                </a:lnTo>
                <a:lnTo>
                  <a:pt x="49" y="207"/>
                </a:lnTo>
                <a:lnTo>
                  <a:pt x="48" y="205"/>
                </a:lnTo>
                <a:lnTo>
                  <a:pt x="46" y="203"/>
                </a:lnTo>
                <a:lnTo>
                  <a:pt x="44" y="199"/>
                </a:lnTo>
                <a:lnTo>
                  <a:pt x="44" y="199"/>
                </a:lnTo>
                <a:lnTo>
                  <a:pt x="46" y="198"/>
                </a:lnTo>
                <a:lnTo>
                  <a:pt x="48" y="194"/>
                </a:lnTo>
                <a:lnTo>
                  <a:pt x="49" y="194"/>
                </a:lnTo>
                <a:lnTo>
                  <a:pt x="51" y="192"/>
                </a:lnTo>
                <a:lnTo>
                  <a:pt x="211" y="192"/>
                </a:lnTo>
                <a:lnTo>
                  <a:pt x="211" y="192"/>
                </a:lnTo>
                <a:lnTo>
                  <a:pt x="214" y="194"/>
                </a:lnTo>
                <a:lnTo>
                  <a:pt x="216" y="194"/>
                </a:lnTo>
                <a:lnTo>
                  <a:pt x="218" y="198"/>
                </a:lnTo>
                <a:lnTo>
                  <a:pt x="218" y="199"/>
                </a:lnTo>
                <a:lnTo>
                  <a:pt x="218" y="199"/>
                </a:lnTo>
                <a:close/>
                <a:moveTo>
                  <a:pt x="218" y="247"/>
                </a:moveTo>
                <a:lnTo>
                  <a:pt x="218" y="247"/>
                </a:lnTo>
                <a:lnTo>
                  <a:pt x="218" y="248"/>
                </a:lnTo>
                <a:lnTo>
                  <a:pt x="216" y="252"/>
                </a:lnTo>
                <a:lnTo>
                  <a:pt x="214" y="252"/>
                </a:lnTo>
                <a:lnTo>
                  <a:pt x="211" y="254"/>
                </a:lnTo>
                <a:lnTo>
                  <a:pt x="51" y="254"/>
                </a:lnTo>
                <a:lnTo>
                  <a:pt x="51" y="254"/>
                </a:lnTo>
                <a:lnTo>
                  <a:pt x="49" y="252"/>
                </a:lnTo>
                <a:lnTo>
                  <a:pt x="48" y="252"/>
                </a:lnTo>
                <a:lnTo>
                  <a:pt x="46" y="248"/>
                </a:lnTo>
                <a:lnTo>
                  <a:pt x="44" y="247"/>
                </a:lnTo>
                <a:lnTo>
                  <a:pt x="44" y="247"/>
                </a:lnTo>
                <a:lnTo>
                  <a:pt x="46" y="243"/>
                </a:lnTo>
                <a:lnTo>
                  <a:pt x="48" y="241"/>
                </a:lnTo>
                <a:lnTo>
                  <a:pt x="49" y="239"/>
                </a:lnTo>
                <a:lnTo>
                  <a:pt x="51" y="239"/>
                </a:lnTo>
                <a:lnTo>
                  <a:pt x="211" y="239"/>
                </a:lnTo>
                <a:lnTo>
                  <a:pt x="211" y="239"/>
                </a:lnTo>
                <a:lnTo>
                  <a:pt x="214" y="239"/>
                </a:lnTo>
                <a:lnTo>
                  <a:pt x="216" y="241"/>
                </a:lnTo>
                <a:lnTo>
                  <a:pt x="218" y="243"/>
                </a:lnTo>
                <a:lnTo>
                  <a:pt x="218" y="247"/>
                </a:lnTo>
                <a:lnTo>
                  <a:pt x="218" y="24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o-MD" sz="2400" noProof="0" dirty="0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E38134FE-A37F-80D5-72D3-3B310B90CE57}"/>
              </a:ext>
            </a:extLst>
          </p:cNvPr>
          <p:cNvSpPr>
            <a:spLocks noEditPoints="1"/>
          </p:cNvSpPr>
          <p:nvPr/>
        </p:nvSpPr>
        <p:spPr bwMode="auto">
          <a:xfrm>
            <a:off x="5572085" y="2641846"/>
            <a:ext cx="831300" cy="680972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o-MD" sz="2400" noProof="0" dirty="0"/>
          </a:p>
        </p:txBody>
      </p:sp>
      <p:grpSp>
        <p:nvGrpSpPr>
          <p:cNvPr id="34" name="Group 127">
            <a:extLst>
              <a:ext uri="{FF2B5EF4-FFF2-40B4-BE49-F238E27FC236}">
                <a16:creationId xmlns:a16="http://schemas.microsoft.com/office/drawing/2014/main" id="{16D721B1-D59B-1A13-AA4D-3B8BE3E029DB}"/>
              </a:ext>
            </a:extLst>
          </p:cNvPr>
          <p:cNvGrpSpPr/>
          <p:nvPr/>
        </p:nvGrpSpPr>
        <p:grpSpPr>
          <a:xfrm>
            <a:off x="3210596" y="2684683"/>
            <a:ext cx="980404" cy="638135"/>
            <a:chOff x="2141517" y="2373325"/>
            <a:chExt cx="476251" cy="314325"/>
          </a:xfrm>
          <a:solidFill>
            <a:schemeClr val="bg1"/>
          </a:solidFill>
        </p:grpSpPr>
        <p:sp>
          <p:nvSpPr>
            <p:cNvPr id="37" name="Rectangle 22">
              <a:extLst>
                <a:ext uri="{FF2B5EF4-FFF2-40B4-BE49-F238E27FC236}">
                  <a16:creationId xmlns:a16="http://schemas.microsoft.com/office/drawing/2014/main" id="{79D470C1-687D-17B6-F5AA-E984B8343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255" y="2678125"/>
              <a:ext cx="387350" cy="95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o-MD" sz="2400" noProof="0" dirty="0"/>
            </a:p>
          </p:txBody>
        </p: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DA34F896-4044-165B-7435-5205CD58E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755" y="2468575"/>
              <a:ext cx="69850" cy="2095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o-MD" sz="2400" noProof="0" dirty="0"/>
            </a:p>
          </p:txBody>
        </p:sp>
        <p:sp>
          <p:nvSpPr>
            <p:cNvPr id="39" name="Rectangle 24">
              <a:extLst>
                <a:ext uri="{FF2B5EF4-FFF2-40B4-BE49-F238E27FC236}">
                  <a16:creationId xmlns:a16="http://schemas.microsoft.com/office/drawing/2014/main" id="{34E1E1E1-9916-0853-E249-33FB4A87D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380" y="2547950"/>
              <a:ext cx="69850" cy="1301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o-MD" sz="2400" noProof="0" dirty="0"/>
            </a:p>
          </p:txBody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8A4A281C-EC99-406C-A3D5-F9F9AF55C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005" y="2592400"/>
              <a:ext cx="69850" cy="857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o-MD" sz="2400" noProof="0" dirty="0"/>
            </a:p>
          </p:txBody>
        </p:sp>
        <p:sp>
          <p:nvSpPr>
            <p:cNvPr id="41" name="Rectangle 26">
              <a:extLst>
                <a:ext uri="{FF2B5EF4-FFF2-40B4-BE49-F238E27FC236}">
                  <a16:creationId xmlns:a16="http://schemas.microsoft.com/office/drawing/2014/main" id="{D54734C0-0CE7-55A5-B7ED-478698211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9630" y="2551125"/>
              <a:ext cx="69850" cy="127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o-MD" sz="2400" noProof="0" dirty="0"/>
            </a:p>
          </p:txBody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EDB4C46E-5F74-8452-E81E-695B5E89B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255" y="2587637"/>
              <a:ext cx="68263" cy="904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o-MD" sz="2400" noProof="0" dirty="0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27CCC6F1-47F3-2874-92FE-351CA7894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17" y="2559062"/>
              <a:ext cx="36513" cy="3810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2" y="1"/>
                </a:cxn>
                <a:cxn ang="0">
                  <a:pos x="36" y="3"/>
                </a:cxn>
                <a:cxn ang="0">
                  <a:pos x="40" y="7"/>
                </a:cxn>
                <a:cxn ang="0">
                  <a:pos x="42" y="10"/>
                </a:cxn>
                <a:cxn ang="0">
                  <a:pos x="45" y="15"/>
                </a:cxn>
                <a:cxn ang="0">
                  <a:pos x="46" y="18"/>
                </a:cxn>
                <a:cxn ang="0">
                  <a:pos x="46" y="23"/>
                </a:cxn>
                <a:cxn ang="0">
                  <a:pos x="46" y="23"/>
                </a:cxn>
                <a:cxn ang="0">
                  <a:pos x="46" y="28"/>
                </a:cxn>
                <a:cxn ang="0">
                  <a:pos x="45" y="32"/>
                </a:cxn>
                <a:cxn ang="0">
                  <a:pos x="42" y="36"/>
                </a:cxn>
                <a:cxn ang="0">
                  <a:pos x="40" y="39"/>
                </a:cxn>
                <a:cxn ang="0">
                  <a:pos x="36" y="43"/>
                </a:cxn>
                <a:cxn ang="0">
                  <a:pos x="32" y="44"/>
                </a:cxn>
                <a:cxn ang="0">
                  <a:pos x="27" y="45"/>
                </a:cxn>
                <a:cxn ang="0">
                  <a:pos x="22" y="47"/>
                </a:cxn>
                <a:cxn ang="0">
                  <a:pos x="22" y="47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3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1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4" y="10"/>
                </a:cxn>
                <a:cxn ang="0">
                  <a:pos x="6" y="7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46" h="47">
                  <a:moveTo>
                    <a:pt x="22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5" y="15"/>
                  </a:lnTo>
                  <a:lnTo>
                    <a:pt x="46" y="18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8"/>
                  </a:lnTo>
                  <a:lnTo>
                    <a:pt x="45" y="32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36" y="43"/>
                  </a:lnTo>
                  <a:lnTo>
                    <a:pt x="32" y="44"/>
                  </a:lnTo>
                  <a:lnTo>
                    <a:pt x="27" y="45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3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o-MD" sz="2400" noProof="0" dirty="0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F92ED604-3E20-7669-6BD0-3D1B6CDB9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555" y="2373325"/>
              <a:ext cx="49213" cy="4762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"/>
                </a:cxn>
                <a:cxn ang="0">
                  <a:pos x="22" y="29"/>
                </a:cxn>
                <a:cxn ang="0">
                  <a:pos x="43" y="59"/>
                </a:cxn>
                <a:cxn ang="0">
                  <a:pos x="62" y="0"/>
                </a:cxn>
              </a:cxnLst>
              <a:rect l="0" t="0" r="r" b="b"/>
              <a:pathLst>
                <a:path w="62" h="59">
                  <a:moveTo>
                    <a:pt x="62" y="0"/>
                  </a:moveTo>
                  <a:lnTo>
                    <a:pt x="0" y="1"/>
                  </a:lnTo>
                  <a:lnTo>
                    <a:pt x="22" y="29"/>
                  </a:lnTo>
                  <a:lnTo>
                    <a:pt x="43" y="59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o-MD" sz="2400" noProof="0" dirty="0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F89C32BE-735E-79B9-E94B-687AB640B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442" y="2397137"/>
              <a:ext cx="404813" cy="169863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176" y="73"/>
                </a:cxn>
                <a:cxn ang="0">
                  <a:pos x="182" y="70"/>
                </a:cxn>
                <a:cxn ang="0">
                  <a:pos x="186" y="75"/>
                </a:cxn>
                <a:cxn ang="0">
                  <a:pos x="270" y="174"/>
                </a:cxn>
                <a:cxn ang="0">
                  <a:pos x="502" y="0"/>
                </a:cxn>
                <a:cxn ang="0">
                  <a:pos x="507" y="7"/>
                </a:cxn>
                <a:cxn ang="0">
                  <a:pos x="511" y="12"/>
                </a:cxn>
                <a:cxn ang="0">
                  <a:pos x="274" y="190"/>
                </a:cxn>
                <a:cxn ang="0">
                  <a:pos x="268" y="193"/>
                </a:cxn>
                <a:cxn ang="0">
                  <a:pos x="263" y="188"/>
                </a:cxn>
                <a:cxn ang="0">
                  <a:pos x="180" y="89"/>
                </a:cxn>
                <a:cxn ang="0">
                  <a:pos x="9" y="216"/>
                </a:cxn>
                <a:cxn ang="0">
                  <a:pos x="9" y="216"/>
                </a:cxn>
                <a:cxn ang="0">
                  <a:pos x="5" y="209"/>
                </a:cxn>
                <a:cxn ang="0">
                  <a:pos x="0" y="204"/>
                </a:cxn>
                <a:cxn ang="0">
                  <a:pos x="0" y="204"/>
                </a:cxn>
              </a:cxnLst>
              <a:rect l="0" t="0" r="r" b="b"/>
              <a:pathLst>
                <a:path w="511" h="216">
                  <a:moveTo>
                    <a:pt x="0" y="204"/>
                  </a:moveTo>
                  <a:lnTo>
                    <a:pt x="176" y="73"/>
                  </a:lnTo>
                  <a:lnTo>
                    <a:pt x="182" y="70"/>
                  </a:lnTo>
                  <a:lnTo>
                    <a:pt x="186" y="75"/>
                  </a:lnTo>
                  <a:lnTo>
                    <a:pt x="270" y="174"/>
                  </a:lnTo>
                  <a:lnTo>
                    <a:pt x="502" y="0"/>
                  </a:lnTo>
                  <a:lnTo>
                    <a:pt x="507" y="7"/>
                  </a:lnTo>
                  <a:lnTo>
                    <a:pt x="511" y="12"/>
                  </a:lnTo>
                  <a:lnTo>
                    <a:pt x="274" y="190"/>
                  </a:lnTo>
                  <a:lnTo>
                    <a:pt x="268" y="193"/>
                  </a:lnTo>
                  <a:lnTo>
                    <a:pt x="263" y="188"/>
                  </a:lnTo>
                  <a:lnTo>
                    <a:pt x="180" y="89"/>
                  </a:lnTo>
                  <a:lnTo>
                    <a:pt x="9" y="216"/>
                  </a:lnTo>
                  <a:lnTo>
                    <a:pt x="9" y="216"/>
                  </a:lnTo>
                  <a:lnTo>
                    <a:pt x="5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o-MD" sz="2400" noProof="0" dirty="0"/>
            </a:p>
          </p:txBody>
        </p:sp>
      </p:grpSp>
      <p:sp>
        <p:nvSpPr>
          <p:cNvPr id="35" name="Freeform 21">
            <a:extLst>
              <a:ext uri="{FF2B5EF4-FFF2-40B4-BE49-F238E27FC236}">
                <a16:creationId xmlns:a16="http://schemas.microsoft.com/office/drawing/2014/main" id="{753E2E59-E679-407C-8E5A-90538EF4EC88}"/>
              </a:ext>
            </a:extLst>
          </p:cNvPr>
          <p:cNvSpPr>
            <a:spLocks noEditPoints="1"/>
          </p:cNvSpPr>
          <p:nvPr/>
        </p:nvSpPr>
        <p:spPr bwMode="auto">
          <a:xfrm>
            <a:off x="8021567" y="2581136"/>
            <a:ext cx="793601" cy="741682"/>
          </a:xfrm>
          <a:custGeom>
            <a:avLst/>
            <a:gdLst>
              <a:gd name="T0" fmla="*/ 396429 w 256"/>
              <a:gd name="T1" fmla="*/ 393700 h 242"/>
              <a:gd name="T2" fmla="*/ 19496 w 256"/>
              <a:gd name="T3" fmla="*/ 393700 h 242"/>
              <a:gd name="T4" fmla="*/ 0 w 256"/>
              <a:gd name="T5" fmla="*/ 374178 h 242"/>
              <a:gd name="T6" fmla="*/ 19496 w 256"/>
              <a:gd name="T7" fmla="*/ 354655 h 242"/>
              <a:gd name="T8" fmla="*/ 396429 w 256"/>
              <a:gd name="T9" fmla="*/ 354655 h 242"/>
              <a:gd name="T10" fmla="*/ 415925 w 256"/>
              <a:gd name="T11" fmla="*/ 374178 h 242"/>
              <a:gd name="T12" fmla="*/ 396429 w 256"/>
              <a:gd name="T13" fmla="*/ 393700 h 242"/>
              <a:gd name="T14" fmla="*/ 316818 w 256"/>
              <a:gd name="T15" fmla="*/ 104119 h 242"/>
              <a:gd name="T16" fmla="*/ 263203 w 256"/>
              <a:gd name="T17" fmla="*/ 48806 h 242"/>
              <a:gd name="T18" fmla="*/ 303820 w 256"/>
              <a:gd name="T19" fmla="*/ 8134 h 242"/>
              <a:gd name="T20" fmla="*/ 331440 w 256"/>
              <a:gd name="T21" fmla="*/ 8134 h 242"/>
              <a:gd name="T22" fmla="*/ 359060 w 256"/>
              <a:gd name="T23" fmla="*/ 35791 h 242"/>
              <a:gd name="T24" fmla="*/ 359060 w 256"/>
              <a:gd name="T25" fmla="*/ 63448 h 242"/>
              <a:gd name="T26" fmla="*/ 316818 w 256"/>
              <a:gd name="T27" fmla="*/ 104119 h 242"/>
              <a:gd name="T28" fmla="*/ 139725 w 256"/>
              <a:gd name="T29" fmla="*/ 283074 h 242"/>
              <a:gd name="T30" fmla="*/ 84485 w 256"/>
              <a:gd name="T31" fmla="*/ 227760 h 242"/>
              <a:gd name="T32" fmla="*/ 248580 w 256"/>
              <a:gd name="T33" fmla="*/ 63448 h 242"/>
              <a:gd name="T34" fmla="*/ 303820 w 256"/>
              <a:gd name="T35" fmla="*/ 118761 h 242"/>
              <a:gd name="T36" fmla="*/ 139725 w 256"/>
              <a:gd name="T37" fmla="*/ 283074 h 242"/>
              <a:gd name="T38" fmla="*/ 51991 w 256"/>
              <a:gd name="T39" fmla="*/ 313984 h 242"/>
              <a:gd name="T40" fmla="*/ 69862 w 256"/>
              <a:gd name="T41" fmla="*/ 240775 h 242"/>
              <a:gd name="T42" fmla="*/ 125102 w 256"/>
              <a:gd name="T43" fmla="*/ 296088 h 242"/>
              <a:gd name="T44" fmla="*/ 51991 w 256"/>
              <a:gd name="T45" fmla="*/ 313984 h 24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56" h="242">
                <a:moveTo>
                  <a:pt x="244" y="242"/>
                </a:moveTo>
                <a:cubicBezTo>
                  <a:pt x="12" y="242"/>
                  <a:pt x="12" y="242"/>
                  <a:pt x="12" y="242"/>
                </a:cubicBezTo>
                <a:cubicBezTo>
                  <a:pt x="5" y="242"/>
                  <a:pt x="0" y="237"/>
                  <a:pt x="0" y="230"/>
                </a:cubicBezTo>
                <a:cubicBezTo>
                  <a:pt x="0" y="223"/>
                  <a:pt x="5" y="218"/>
                  <a:pt x="12" y="218"/>
                </a:cubicBezTo>
                <a:cubicBezTo>
                  <a:pt x="244" y="218"/>
                  <a:pt x="244" y="218"/>
                  <a:pt x="244" y="218"/>
                </a:cubicBezTo>
                <a:cubicBezTo>
                  <a:pt x="251" y="218"/>
                  <a:pt x="256" y="223"/>
                  <a:pt x="256" y="230"/>
                </a:cubicBezTo>
                <a:cubicBezTo>
                  <a:pt x="256" y="237"/>
                  <a:pt x="251" y="242"/>
                  <a:pt x="244" y="242"/>
                </a:cubicBezTo>
                <a:moveTo>
                  <a:pt x="195" y="64"/>
                </a:moveTo>
                <a:cubicBezTo>
                  <a:pt x="162" y="30"/>
                  <a:pt x="162" y="30"/>
                  <a:pt x="162" y="30"/>
                </a:cubicBezTo>
                <a:cubicBezTo>
                  <a:pt x="187" y="5"/>
                  <a:pt x="187" y="5"/>
                  <a:pt x="187" y="5"/>
                </a:cubicBezTo>
                <a:cubicBezTo>
                  <a:pt x="192" y="0"/>
                  <a:pt x="199" y="0"/>
                  <a:pt x="204" y="5"/>
                </a:cubicBezTo>
                <a:cubicBezTo>
                  <a:pt x="221" y="22"/>
                  <a:pt x="221" y="22"/>
                  <a:pt x="221" y="22"/>
                </a:cubicBezTo>
                <a:cubicBezTo>
                  <a:pt x="225" y="27"/>
                  <a:pt x="225" y="34"/>
                  <a:pt x="221" y="39"/>
                </a:cubicBezTo>
                <a:lnTo>
                  <a:pt x="195" y="64"/>
                </a:lnTo>
                <a:close/>
                <a:moveTo>
                  <a:pt x="86" y="174"/>
                </a:moveTo>
                <a:cubicBezTo>
                  <a:pt x="52" y="140"/>
                  <a:pt x="52" y="140"/>
                  <a:pt x="52" y="140"/>
                </a:cubicBezTo>
                <a:cubicBezTo>
                  <a:pt x="153" y="39"/>
                  <a:pt x="153" y="39"/>
                  <a:pt x="153" y="39"/>
                </a:cubicBezTo>
                <a:cubicBezTo>
                  <a:pt x="187" y="73"/>
                  <a:pt x="187" y="73"/>
                  <a:pt x="187" y="73"/>
                </a:cubicBezTo>
                <a:lnTo>
                  <a:pt x="86" y="174"/>
                </a:lnTo>
                <a:close/>
                <a:moveTo>
                  <a:pt x="32" y="193"/>
                </a:moveTo>
                <a:cubicBezTo>
                  <a:pt x="43" y="148"/>
                  <a:pt x="43" y="148"/>
                  <a:pt x="43" y="148"/>
                </a:cubicBezTo>
                <a:cubicBezTo>
                  <a:pt x="77" y="182"/>
                  <a:pt x="77" y="182"/>
                  <a:pt x="77" y="182"/>
                </a:cubicBezTo>
                <a:lnTo>
                  <a:pt x="32" y="1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ro-MD" noProof="0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E1E73A7A-AD74-BC4B-CCD7-AD5427B5B165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0092" y="2514600"/>
            <a:ext cx="1023233" cy="80821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5AD581-5D27-8AE3-D13A-16BA6398CDE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867" y="374837"/>
            <a:ext cx="3642783" cy="591012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2A406910-9A6D-222A-D236-4DA67F0E89CA}"/>
              </a:ext>
            </a:extLst>
          </p:cNvPr>
          <p:cNvSpPr txBox="1"/>
          <p:nvPr/>
        </p:nvSpPr>
        <p:spPr>
          <a:xfrm>
            <a:off x="446027" y="5348955"/>
            <a:ext cx="8305870" cy="716030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1800" b="1" noProof="0" dirty="0">
                <a:solidFill>
                  <a:schemeClr val="bg1"/>
                </a:solidFill>
                <a:latin typeface="Onest Bold" pitchFamily="2" charset="-52"/>
                <a:ea typeface="Calibri"/>
                <a:cs typeface="Calibri"/>
                <a:sym typeface="Calibri"/>
              </a:rPr>
              <a:t>Cota maximă de garantare constituie 80% pentru garanțiile solicitate și</a:t>
            </a: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1800" b="1" noProof="0" dirty="0">
                <a:solidFill>
                  <a:schemeClr val="bg1"/>
                </a:solidFill>
                <a:latin typeface="Onest Bold" pitchFamily="2" charset="-52"/>
                <a:ea typeface="Calibri"/>
                <a:cs typeface="Calibri"/>
                <a:sym typeface="Calibri"/>
              </a:rPr>
              <a:t>antreprenorii sunt scutiți de comision pentru primele 12 luni de garantare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FADE65-787F-20DB-26D7-03051704FEAD}"/>
              </a:ext>
            </a:extLst>
          </p:cNvPr>
          <p:cNvGrpSpPr/>
          <p:nvPr/>
        </p:nvGrpSpPr>
        <p:grpSpPr>
          <a:xfrm>
            <a:off x="466867" y="3485092"/>
            <a:ext cx="579632" cy="579632"/>
            <a:chOff x="1249168" y="4373340"/>
            <a:chExt cx="579632" cy="579632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B10EAE1-4F1A-7D60-7EC8-FA0121DEE8CE}"/>
                </a:ext>
              </a:extLst>
            </p:cNvPr>
            <p:cNvSpPr/>
            <p:nvPr/>
          </p:nvSpPr>
          <p:spPr>
            <a:xfrm>
              <a:off x="1249168" y="4373340"/>
              <a:ext cx="579632" cy="579632"/>
            </a:xfrm>
            <a:prstGeom prst="ellipse">
              <a:avLst/>
            </a:prstGeom>
            <a:solidFill>
              <a:srgbClr val="395F9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MD" noProof="0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9B78994-9F5A-A0C0-1A57-2577357615FB}"/>
                </a:ext>
              </a:extLst>
            </p:cNvPr>
            <p:cNvSpPr txBox="1"/>
            <p:nvPr/>
          </p:nvSpPr>
          <p:spPr>
            <a:xfrm>
              <a:off x="1294119" y="4478490"/>
              <a:ext cx="4897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o-MD" sz="1800" b="1" noProof="0" dirty="0">
                  <a:solidFill>
                    <a:srgbClr val="F3F6FB"/>
                  </a:solidFill>
                  <a:latin typeface="Onest Bold" pitchFamily="2" charset="-52"/>
                  <a:ea typeface="Calibri"/>
                  <a:cs typeface="Calibri"/>
                  <a:sym typeface="Calibri"/>
                </a:rPr>
                <a:t>1</a:t>
              </a:r>
              <a:endParaRPr lang="ro-MD" noProof="0" dirty="0">
                <a:solidFill>
                  <a:srgbClr val="F3F6FB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761BE9-B063-C7A4-0F94-B719E51E1AF7}"/>
              </a:ext>
            </a:extLst>
          </p:cNvPr>
          <p:cNvGrpSpPr/>
          <p:nvPr/>
        </p:nvGrpSpPr>
        <p:grpSpPr>
          <a:xfrm>
            <a:off x="2632043" y="3485092"/>
            <a:ext cx="579632" cy="579632"/>
            <a:chOff x="3531084" y="4373340"/>
            <a:chExt cx="579632" cy="579632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41D9E2E-159F-B829-AC9D-22AF4D512467}"/>
                </a:ext>
              </a:extLst>
            </p:cNvPr>
            <p:cNvSpPr/>
            <p:nvPr/>
          </p:nvSpPr>
          <p:spPr>
            <a:xfrm>
              <a:off x="3531084" y="4373340"/>
              <a:ext cx="579632" cy="579632"/>
            </a:xfrm>
            <a:prstGeom prst="ellipse">
              <a:avLst/>
            </a:prstGeom>
            <a:solidFill>
              <a:srgbClr val="395F9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MD" noProof="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1628916-0351-1284-F8CD-CFB294AE4CFC}"/>
                </a:ext>
              </a:extLst>
            </p:cNvPr>
            <p:cNvSpPr txBox="1"/>
            <p:nvPr/>
          </p:nvSpPr>
          <p:spPr>
            <a:xfrm>
              <a:off x="3576035" y="4478490"/>
              <a:ext cx="4897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o-MD" noProof="0" dirty="0">
                  <a:solidFill>
                    <a:srgbClr val="F3F6FB"/>
                  </a:solidFill>
                  <a:latin typeface="Onest Bold" pitchFamily="2" charset="-52"/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DCB3EA-97D2-8CA6-5EAC-BB6ED872958D}"/>
              </a:ext>
            </a:extLst>
          </p:cNvPr>
          <p:cNvGrpSpPr/>
          <p:nvPr/>
        </p:nvGrpSpPr>
        <p:grpSpPr>
          <a:xfrm>
            <a:off x="5150182" y="3485092"/>
            <a:ext cx="579632" cy="579632"/>
            <a:chOff x="5830139" y="4373340"/>
            <a:chExt cx="579632" cy="579632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AD8AE1D-5FBC-FAAB-BB3D-EB8D1A5669EB}"/>
                </a:ext>
              </a:extLst>
            </p:cNvPr>
            <p:cNvSpPr/>
            <p:nvPr/>
          </p:nvSpPr>
          <p:spPr>
            <a:xfrm>
              <a:off x="5830139" y="4373340"/>
              <a:ext cx="579632" cy="579632"/>
            </a:xfrm>
            <a:prstGeom prst="ellipse">
              <a:avLst/>
            </a:prstGeom>
            <a:solidFill>
              <a:srgbClr val="395F9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MD" noProof="0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AABF270-3496-E376-968B-299F0C4BE575}"/>
                </a:ext>
              </a:extLst>
            </p:cNvPr>
            <p:cNvSpPr txBox="1"/>
            <p:nvPr/>
          </p:nvSpPr>
          <p:spPr>
            <a:xfrm>
              <a:off x="5875090" y="4478490"/>
              <a:ext cx="4897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o-MD" sz="1800" b="1" noProof="0" dirty="0">
                  <a:solidFill>
                    <a:srgbClr val="F3F6FB"/>
                  </a:solidFill>
                  <a:latin typeface="Onest Bold" pitchFamily="2" charset="-52"/>
                  <a:ea typeface="Calibri"/>
                  <a:cs typeface="Calibri"/>
                  <a:sym typeface="Calibri"/>
                </a:rPr>
                <a:t>3</a:t>
              </a:r>
              <a:endParaRPr lang="ro-MD" noProof="0" dirty="0">
                <a:solidFill>
                  <a:srgbClr val="F3F6FB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F185F2-44DD-37EF-23B3-9E1FEA74C0FC}"/>
              </a:ext>
            </a:extLst>
          </p:cNvPr>
          <p:cNvGrpSpPr/>
          <p:nvPr/>
        </p:nvGrpSpPr>
        <p:grpSpPr>
          <a:xfrm>
            <a:off x="7465619" y="3485092"/>
            <a:ext cx="579632" cy="579632"/>
            <a:chOff x="8056345" y="4373340"/>
            <a:chExt cx="579632" cy="579632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AC04196-A98B-902E-8B16-863C2C7EF924}"/>
                </a:ext>
              </a:extLst>
            </p:cNvPr>
            <p:cNvSpPr/>
            <p:nvPr/>
          </p:nvSpPr>
          <p:spPr>
            <a:xfrm>
              <a:off x="8056345" y="4373340"/>
              <a:ext cx="579632" cy="579632"/>
            </a:xfrm>
            <a:prstGeom prst="ellipse">
              <a:avLst/>
            </a:prstGeom>
            <a:solidFill>
              <a:srgbClr val="395F9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MD" noProof="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8FFBE04-FED4-8709-D38B-80D85A46144B}"/>
                </a:ext>
              </a:extLst>
            </p:cNvPr>
            <p:cNvSpPr txBox="1"/>
            <p:nvPr/>
          </p:nvSpPr>
          <p:spPr>
            <a:xfrm>
              <a:off x="8101296" y="4478490"/>
              <a:ext cx="4897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o-MD" sz="1800" b="1" noProof="0" dirty="0">
                  <a:solidFill>
                    <a:srgbClr val="F3F6FB"/>
                  </a:solidFill>
                  <a:latin typeface="Onest Bold" pitchFamily="2" charset="-52"/>
                  <a:ea typeface="Calibri"/>
                  <a:cs typeface="Calibri"/>
                  <a:sym typeface="Calibri"/>
                </a:rPr>
                <a:t>4</a:t>
              </a:r>
              <a:endParaRPr lang="ro-MD" noProof="0" dirty="0">
                <a:solidFill>
                  <a:srgbClr val="F3F6FB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F3F0C3-61B0-B55A-491E-79F1D6CFB3C6}"/>
              </a:ext>
            </a:extLst>
          </p:cNvPr>
          <p:cNvGrpSpPr/>
          <p:nvPr/>
        </p:nvGrpSpPr>
        <p:grpSpPr>
          <a:xfrm>
            <a:off x="9908887" y="3485092"/>
            <a:ext cx="579632" cy="579632"/>
            <a:chOff x="10367996" y="4373340"/>
            <a:chExt cx="579632" cy="579632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2816415-B277-6FE1-6182-1DCF315EF4C8}"/>
                </a:ext>
              </a:extLst>
            </p:cNvPr>
            <p:cNvSpPr/>
            <p:nvPr/>
          </p:nvSpPr>
          <p:spPr>
            <a:xfrm>
              <a:off x="10367996" y="4373340"/>
              <a:ext cx="579632" cy="579632"/>
            </a:xfrm>
            <a:prstGeom prst="ellipse">
              <a:avLst/>
            </a:prstGeom>
            <a:solidFill>
              <a:srgbClr val="395F9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MD" noProof="0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4DC2B75-C053-8DCF-4F07-B5A52E6B02F9}"/>
                </a:ext>
              </a:extLst>
            </p:cNvPr>
            <p:cNvSpPr txBox="1"/>
            <p:nvPr/>
          </p:nvSpPr>
          <p:spPr>
            <a:xfrm>
              <a:off x="10412947" y="4478490"/>
              <a:ext cx="4897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o-MD" sz="1800" b="1" noProof="0" dirty="0">
                  <a:solidFill>
                    <a:srgbClr val="F3F6FB"/>
                  </a:solidFill>
                  <a:latin typeface="Onest Bold" pitchFamily="2" charset="-52"/>
                  <a:ea typeface="Calibri"/>
                  <a:cs typeface="Calibri"/>
                  <a:sym typeface="Calibri"/>
                </a:rPr>
                <a:t>5</a:t>
              </a:r>
              <a:endParaRPr lang="ro-MD" noProof="0" dirty="0">
                <a:solidFill>
                  <a:srgbClr val="F3F6FB"/>
                </a:solidFill>
              </a:endParaRPr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EFCC7B86-10DA-77F2-C669-5AF55120F1E6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417" r="35015" b="75082"/>
          <a:stretch/>
        </p:blipFill>
        <p:spPr>
          <a:xfrm>
            <a:off x="8915400" y="5984567"/>
            <a:ext cx="3276600" cy="87343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8C2F8C3-E56C-0A67-776D-8A5197DAB6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6027" y="6279416"/>
            <a:ext cx="1498103" cy="47222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20719BF-7AF7-1A82-2895-37A506E42C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63473" y="6373048"/>
            <a:ext cx="1726075" cy="28496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A371E6-3C83-624F-2BB9-B6405A40F979}"/>
              </a:ext>
            </a:extLst>
          </p:cNvPr>
          <p:cNvCxnSpPr/>
          <p:nvPr/>
        </p:nvCxnSpPr>
        <p:spPr>
          <a:xfrm>
            <a:off x="446027" y="6172200"/>
            <a:ext cx="846937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B5C30C42-DBC3-9E03-AD49-47BB846274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20401" y="252080"/>
            <a:ext cx="1085849" cy="1085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E2C433-4138-67B0-A37A-3EBAFD7E65AC}"/>
              </a:ext>
            </a:extLst>
          </p:cNvPr>
          <p:cNvSpPr txBox="1"/>
          <p:nvPr/>
        </p:nvSpPr>
        <p:spPr>
          <a:xfrm>
            <a:off x="446027" y="1584370"/>
            <a:ext cx="5116573" cy="397481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1800" b="1" noProof="0" dirty="0">
                <a:solidFill>
                  <a:schemeClr val="bg1"/>
                </a:solidFill>
                <a:latin typeface="Onest Bold" pitchFamily="2" charset="-52"/>
                <a:ea typeface="Calibri"/>
                <a:cs typeface="Calibri"/>
                <a:sym typeface="Calibri"/>
              </a:rPr>
              <a:t>Procesul de emitere a garanțiilor individuale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zOGI3MmVkNy1mYmQzLTRiZDctYjdmOS1kYzQ0ODExOTk1MTYiIG9yaWdpbj0idXNlclNlbGVjdGVkIj48ZWxlbWVudCB1aWQ9IjI4YzVmYmE5LWVkZDktNDc0OC04YmEyLTM4ODlkMDg1MjAxMyIgdmFsdWU9IiIgeG1sbnM9Imh0dHA6Ly93d3cuYm9sZG9uamFtZXMuY29tLzIwMDgvMDEvc2llL2ludGVybmFsL2xhYmVsIiAvPjwvc2lzbD48VXNlck5hbWU+T0RBXGFsZXhhbmRydS5jaW9iYW51PC9Vc2VyTmFtZT48RGF0ZVRpbWU+MDEuMTAuMjAyNSAxMTo0MDoyNDwvRGF0ZVRpbWU+PExhYmVsU3RyaW5nPlV6LUludGVybjwvTGFiZWxTdHJpbmc+PC9pdGVtPjwvbGFiZWxIaXN0b3J5Pg=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38b72ed7-fbd3-4bd7-b7f9-dc4481199516" origin="userSelected">
  <element uid="28c5fba9-edd9-4748-8ba2-3889d0852013" value=""/>
</sisl>
</file>

<file path=customXml/itemProps1.xml><?xml version="1.0" encoding="utf-8"?>
<ds:datastoreItem xmlns:ds="http://schemas.openxmlformats.org/officeDocument/2006/customXml" ds:itemID="{ACE5ADEC-140E-46AB-9267-0199FD20241C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2B80296A-3890-40B4-92B4-2BD7FB079DFF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5483</TotalTime>
  <Words>902</Words>
  <Application>Microsoft Office PowerPoint</Application>
  <PresentationFormat>Ecran lat</PresentationFormat>
  <Paragraphs>181</Paragraphs>
  <Slides>11</Slides>
  <Notes>11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11</vt:i4>
      </vt:variant>
    </vt:vector>
  </HeadingPairs>
  <TitlesOfParts>
    <vt:vector size="19" baseType="lpstr">
      <vt:lpstr>Arial</vt:lpstr>
      <vt:lpstr>Onest</vt:lpstr>
      <vt:lpstr>Onest Light</vt:lpstr>
      <vt:lpstr>Onest Bold</vt:lpstr>
      <vt:lpstr>Lexend Deca Bold</vt:lpstr>
      <vt:lpstr>Calibri</vt:lpstr>
      <vt:lpstr>Aileron</vt:lpstr>
      <vt:lpstr>Office Theme</vt:lpstr>
      <vt:lpstr>Prezentare PowerPoint</vt:lpstr>
      <vt:lpstr>Ce oferă ODA agenților economici sau  potențialilor antreprenori?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Oxana Paladiciuc</dc:creator>
  <cp:lastModifiedBy>Isae SPÎNU</cp:lastModifiedBy>
  <cp:revision>933</cp:revision>
  <cp:lastPrinted>2024-09-02T08:46:22Z</cp:lastPrinted>
  <dcterms:created xsi:type="dcterms:W3CDTF">2023-04-10T13:13:29Z</dcterms:created>
  <dcterms:modified xsi:type="dcterms:W3CDTF">2026-05-08T14:24:59Z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2023-04-10T00:00:00Z</vt:filetime>
  </property>
  <property fmtid="{D5CDD505-2E9C-101B-9397-08002B2CF9AE}" pid="5" name="docIndexRef">
    <vt:lpwstr>aea6c3e5-4e45-4af7-b22f-d9a6cf36bd61</vt:lpwstr>
  </property>
  <property fmtid="{D5CDD505-2E9C-101B-9397-08002B2CF9AE}" pid="6" name="bjClsUserRVM">
    <vt:lpwstr>[]</vt:lpwstr>
  </property>
  <property fmtid="{D5CDD505-2E9C-101B-9397-08002B2CF9AE}" pid="7" name="bjSaver">
    <vt:lpwstr>HldvhcnEkWgZtHg4HKf6eH0U97y0o7iv</vt:lpwstr>
  </property>
  <property fmtid="{D5CDD505-2E9C-101B-9397-08002B2CF9AE}" pid="8" name="bjDocumentLabelXML">
    <vt:lpwstr>&lt;?xml version="1.0" encoding="us-ascii"?&gt;&lt;sisl xmlns:xsd="http://www.w3.org/2001/XMLSchema" xmlns:xsi="http://www.w3.org/2001/XMLSchema-instance" sislVersion="0" policy="38b72ed7-fbd3-4bd7-b7f9-dc4481199516" origin="userSelected" xmlns="http://www.boldonj</vt:lpwstr>
  </property>
  <property fmtid="{D5CDD505-2E9C-101B-9397-08002B2CF9AE}" pid="9" name="bjDocumentLabelXML-0">
    <vt:lpwstr>ames.com/2008/01/sie/internal/label"&gt;&lt;element uid="28c5fba9-edd9-4748-8ba2-3889d0852013" value="" /&gt;&lt;/sisl&gt;</vt:lpwstr>
  </property>
  <property fmtid="{D5CDD505-2E9C-101B-9397-08002B2CF9AE}" pid="10" name="bjDocumentSecurityLabel">
    <vt:lpwstr>Uz-Intern</vt:lpwstr>
  </property>
  <property fmtid="{D5CDD505-2E9C-101B-9397-08002B2CF9AE}" pid="11" name="Hidden Author">
    <vt:lpwstr>Oxana Paladiciuc</vt:lpwstr>
  </property>
  <property fmtid="{D5CDD505-2E9C-101B-9397-08002B2CF9AE}" pid="12" name="bjLabelHistoryID">
    <vt:lpwstr>{ACE5ADEC-140E-46AB-9267-0199FD20241C}</vt:lpwstr>
  </property>
</Properties>
</file>