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10234613" cy="7099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3763AF"/>
    <a:srgbClr val="C20A92"/>
    <a:srgbClr val="475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3875" autoAdjust="0"/>
  </p:normalViewPr>
  <p:slideViewPr>
    <p:cSldViewPr>
      <p:cViewPr varScale="1">
        <p:scale>
          <a:sx n="123" d="100"/>
          <a:sy n="123" d="100"/>
        </p:scale>
        <p:origin x="25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6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M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949" y="0"/>
            <a:ext cx="4434999" cy="3566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09795-93F2-4E85-896E-FA2B9BFF2850}" type="datetimeFigureOut">
              <a:rPr lang="ro-MD" smtClean="0"/>
              <a:t>08.05.2026</a:t>
            </a:fld>
            <a:endParaRPr lang="ro-M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7413"/>
            <a:ext cx="425608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M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6539"/>
            <a:ext cx="8187690" cy="27953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M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2693"/>
            <a:ext cx="4434999" cy="3566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M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949" y="6742693"/>
            <a:ext cx="4434999" cy="3566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0BAA4-0B44-4609-B8DC-502B897AFF60}" type="slidenum">
              <a:rPr lang="ro-MD" smtClean="0"/>
              <a:t>‹#›</a:t>
            </a:fld>
            <a:endParaRPr lang="ro-MD"/>
          </a:p>
        </p:txBody>
      </p:sp>
    </p:spTree>
    <p:extLst>
      <p:ext uri="{BB962C8B-B14F-4D97-AF65-F5344CB8AC3E}">
        <p14:creationId xmlns:p14="http://schemas.microsoft.com/office/powerpoint/2010/main" val="36043507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D38796-040B-4CC4-8450-1043AC23F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799" y="0"/>
            <a:ext cx="1219201" cy="217170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32932E3-AEDD-4539-8FC3-31A25057B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" cy="21717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4CF18E-B271-4427-AB4D-160B57EB05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7113" y="6398738"/>
            <a:ext cx="1543050" cy="2571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A5200B0-A942-427D-AE87-F01E931FA1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2" r="30188"/>
          <a:stretch/>
        </p:blipFill>
        <p:spPr>
          <a:xfrm>
            <a:off x="8077200" y="5847057"/>
            <a:ext cx="4116805" cy="10109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D14D1A-9F9C-4104-98FA-60ED0036BF3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4146" y="6172200"/>
            <a:ext cx="865125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7CA1F085-E340-F691-10D6-47DB52F3E5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413" y="6287716"/>
            <a:ext cx="2030225" cy="47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929715-94E1-3C4D-A38E-ED5DDEC20E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300216"/>
            <a:ext cx="1733342" cy="475678"/>
          </a:xfrm>
          <a:prstGeom prst="rect">
            <a:avLst/>
          </a:prstGeom>
        </p:spPr>
      </p:pic>
      <p:pic>
        <p:nvPicPr>
          <p:cNvPr id="15" name="Google Shape;277;p53" descr="Related image">
            <a:extLst>
              <a:ext uri="{FF2B5EF4-FFF2-40B4-BE49-F238E27FC236}">
                <a16:creationId xmlns:a16="http://schemas.microsoft.com/office/drawing/2014/main" id="{865843EC-C059-9C44-8617-9A2DBE39E0BD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7120189" y="6397274"/>
            <a:ext cx="898129" cy="298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42A544-22CB-4360-8255-224E8AE1B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6836" y="0"/>
            <a:ext cx="1219201" cy="21717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297F97A-6880-42DE-970E-679D6CE01F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1150" y="334415"/>
            <a:ext cx="1543050" cy="2571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6805E91-3EE7-4CCE-B601-FFF6E394FD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1187" y="5848350"/>
            <a:ext cx="5889626" cy="10096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3908A34-9921-2A8B-653F-88804560B6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219200" cy="217170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53FA629-E455-A458-F1FA-527DD291943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7800" y="225610"/>
            <a:ext cx="2030225" cy="4747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62F6AE1-7B86-4E13-B1E4-88D3841BD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78B4B3-646B-4642-A153-F597F46CE7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0" y="0"/>
            <a:ext cx="1524001" cy="271462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52C4939-6867-4D3B-83E8-0C377B36B9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524000" cy="271462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A000341-BDFD-4B3E-B0B9-3E3F31377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2499" y="613416"/>
            <a:ext cx="2095500" cy="34112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C52882C-8273-497C-8643-C2868940C3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09515" y="5834063"/>
            <a:ext cx="5972970" cy="102393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F2627D-254C-69F2-1631-6AAFCDAE358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95926" y="476250"/>
            <a:ext cx="2631774" cy="6154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4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D" dirty="0"/>
          </a:p>
        </p:txBody>
      </p:sp>
      <p:sp>
        <p:nvSpPr>
          <p:cNvPr id="3" name="Oval 2"/>
          <p:cNvSpPr/>
          <p:nvPr/>
        </p:nvSpPr>
        <p:spPr>
          <a:xfrm>
            <a:off x="7772400" y="-2743200"/>
            <a:ext cx="9144000" cy="9144000"/>
          </a:xfrm>
          <a:prstGeom prst="ellipse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Oval 3"/>
          <p:cNvSpPr/>
          <p:nvPr/>
        </p:nvSpPr>
        <p:spPr>
          <a:xfrm>
            <a:off x="-1828800" y="-1828800"/>
            <a:ext cx="3657600" cy="3657600"/>
          </a:xfrm>
          <a:prstGeom prst="ellipse">
            <a:avLst/>
          </a:prstGeom>
          <a:solidFill>
            <a:srgbClr val="1F4E9D"/>
          </a:solidFill>
          <a:ln w="12700">
            <a:solidFill>
              <a:srgbClr val="6B9B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7200" y="640080"/>
            <a:ext cx="11247120" cy="231217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 dirty="0">
                <a:solidFill>
                  <a:srgbClr val="6B9BD9"/>
                </a:solidFill>
                <a:latin typeface="Arial"/>
              </a:rPr>
              <a:t>9 </a:t>
            </a:r>
            <a:r>
              <a:rPr sz="1200" b="0" dirty="0" err="1">
                <a:solidFill>
                  <a:srgbClr val="6B9BD9"/>
                </a:solidFill>
                <a:latin typeface="Arial"/>
              </a:rPr>
              <a:t>mai</a:t>
            </a:r>
            <a:r>
              <a:rPr sz="1200" b="0" dirty="0">
                <a:solidFill>
                  <a:srgbClr val="6B9BD9"/>
                </a:solidFill>
                <a:latin typeface="Arial"/>
              </a:rPr>
              <a:t> 2026  |  </a:t>
            </a:r>
            <a:r>
              <a:rPr sz="1200" b="0" dirty="0" err="1">
                <a:solidFill>
                  <a:srgbClr val="6B9BD9"/>
                </a:solidFill>
                <a:latin typeface="Arial"/>
              </a:rPr>
              <a:t>Ziua</a:t>
            </a:r>
            <a:r>
              <a:rPr sz="1200" b="0" dirty="0">
                <a:solidFill>
                  <a:srgbClr val="6B9BD9"/>
                </a:solidFill>
                <a:latin typeface="Arial"/>
              </a:rPr>
              <a:t> </a:t>
            </a:r>
            <a:r>
              <a:rPr sz="1200" b="0" dirty="0" err="1">
                <a:solidFill>
                  <a:srgbClr val="6B9BD9"/>
                </a:solidFill>
                <a:latin typeface="Arial"/>
              </a:rPr>
              <a:t>Europei</a:t>
            </a:r>
            <a:r>
              <a:rPr sz="1200" b="0" dirty="0">
                <a:solidFill>
                  <a:srgbClr val="6B9BD9"/>
                </a:solidFill>
                <a:latin typeface="Arial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80160"/>
            <a:ext cx="112471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1" dirty="0">
                <a:solidFill>
                  <a:srgbClr val="C89B3C"/>
                </a:solidFill>
                <a:latin typeface="Arial"/>
              </a:rPr>
              <a:t>EUROPA EȘTI TU. PACE. LIBERTATE. CREȘTERE.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1828800"/>
            <a:ext cx="1188720" cy="36576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2103120"/>
            <a:ext cx="11247120" cy="12801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4400" b="1">
                <a:solidFill>
                  <a:srgbClr val="FFFFFF"/>
                </a:solidFill>
                <a:latin typeface="Arial"/>
              </a:rPr>
              <a:t>Cum exportăm pe piața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108960"/>
            <a:ext cx="11247120" cy="12801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5400" b="1">
                <a:solidFill>
                  <a:srgbClr val="FFFFFF"/>
                </a:solidFill>
                <a:latin typeface="Arial"/>
              </a:rPr>
              <a:t>Uniunii Europene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434840"/>
            <a:ext cx="1124712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0">
                <a:solidFill>
                  <a:srgbClr val="6B9BD9"/>
                </a:solidFill>
                <a:latin typeface="Arial"/>
              </a:rPr>
              <a:t>7 pași către un export de succes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212080"/>
            <a:ext cx="112471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Andrei Crigan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532120"/>
            <a:ext cx="11247120" cy="483787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sz="1100" b="0" dirty="0" err="1">
                <a:solidFill>
                  <a:srgbClr val="6B9BD9"/>
                </a:solidFill>
                <a:latin typeface="Arial"/>
              </a:rPr>
              <a:t>Președinte</a:t>
            </a:r>
            <a:r>
              <a:rPr sz="1100" b="0" dirty="0">
                <a:solidFill>
                  <a:srgbClr val="6B9BD9"/>
                </a:solidFill>
                <a:latin typeface="Arial"/>
              </a:rPr>
              <a:t>, Camera </a:t>
            </a:r>
            <a:r>
              <a:rPr sz="1100" b="0" dirty="0" err="1">
                <a:solidFill>
                  <a:srgbClr val="6B9BD9"/>
                </a:solidFill>
                <a:latin typeface="Arial"/>
              </a:rPr>
              <a:t>Bilaterală</a:t>
            </a:r>
            <a:r>
              <a:rPr sz="1100" b="0" dirty="0">
                <a:solidFill>
                  <a:srgbClr val="6B9BD9"/>
                </a:solidFill>
                <a:latin typeface="Arial"/>
              </a:rPr>
              <a:t> de </a:t>
            </a:r>
            <a:r>
              <a:rPr sz="1100" b="0" dirty="0" err="1">
                <a:solidFill>
                  <a:srgbClr val="6B9BD9"/>
                </a:solidFill>
                <a:latin typeface="Arial"/>
              </a:rPr>
              <a:t>Comerț</a:t>
            </a:r>
            <a:r>
              <a:rPr sz="1100" b="0" dirty="0">
                <a:solidFill>
                  <a:srgbClr val="6B9BD9"/>
                </a:solidFill>
                <a:latin typeface="Arial"/>
              </a:rPr>
              <a:t> </a:t>
            </a:r>
            <a:r>
              <a:rPr sz="1100" b="0" dirty="0" err="1">
                <a:solidFill>
                  <a:srgbClr val="6B9BD9"/>
                </a:solidFill>
                <a:latin typeface="Arial"/>
              </a:rPr>
              <a:t>și</a:t>
            </a:r>
            <a:r>
              <a:rPr sz="1100" b="0" dirty="0">
                <a:solidFill>
                  <a:srgbClr val="6B9BD9"/>
                </a:solidFill>
                <a:latin typeface="Arial"/>
              </a:rPr>
              <a:t> </a:t>
            </a:r>
            <a:r>
              <a:rPr sz="1100" b="0" dirty="0" err="1">
                <a:solidFill>
                  <a:srgbClr val="6B9BD9"/>
                </a:solidFill>
                <a:latin typeface="Arial"/>
              </a:rPr>
              <a:t>Industrie</a:t>
            </a:r>
            <a:r>
              <a:rPr sz="1100" b="0" dirty="0">
                <a:solidFill>
                  <a:srgbClr val="6B9BD9"/>
                </a:solidFill>
                <a:latin typeface="Arial"/>
              </a:rPr>
              <a:t> </a:t>
            </a:r>
            <a:r>
              <a:rPr sz="1100" b="0" dirty="0" err="1">
                <a:solidFill>
                  <a:srgbClr val="6B9BD9"/>
                </a:solidFill>
                <a:latin typeface="Arial"/>
              </a:rPr>
              <a:t>Republica</a:t>
            </a:r>
            <a:r>
              <a:rPr sz="1100" b="0" dirty="0">
                <a:solidFill>
                  <a:srgbClr val="6B9BD9"/>
                </a:solidFill>
                <a:latin typeface="Arial"/>
              </a:rPr>
              <a:t> Moldova–</a:t>
            </a:r>
            <a:r>
              <a:rPr sz="1100" b="0" dirty="0" err="1">
                <a:solidFill>
                  <a:srgbClr val="6B9BD9"/>
                </a:solidFill>
                <a:latin typeface="Arial"/>
              </a:rPr>
              <a:t>România</a:t>
            </a:r>
            <a:endParaRPr lang="ro-RO" sz="1100" b="0" dirty="0">
              <a:solidFill>
                <a:srgbClr val="6B9BD9"/>
              </a:solidFill>
              <a:latin typeface="Arial"/>
            </a:endParaRPr>
          </a:p>
          <a:p>
            <a:pPr algn="ctr">
              <a:lnSpc>
                <a:spcPct val="140000"/>
              </a:lnSpc>
            </a:pPr>
            <a:r>
              <a:rPr lang="en-GB" sz="1100" b="0" dirty="0">
                <a:solidFill>
                  <a:srgbClr val="6B9BD9"/>
                </a:solidFill>
                <a:latin typeface="Arial"/>
              </a:rPr>
              <a:t>Co-</a:t>
            </a:r>
            <a:r>
              <a:rPr lang="en-GB" sz="1100" b="0" dirty="0" err="1">
                <a:solidFill>
                  <a:srgbClr val="6B9BD9"/>
                </a:solidFill>
                <a:latin typeface="Arial"/>
              </a:rPr>
              <a:t>fondator</a:t>
            </a:r>
            <a:r>
              <a:rPr lang="en-GB" sz="1100" b="0" dirty="0">
                <a:solidFill>
                  <a:srgbClr val="6B9BD9"/>
                </a:solidFill>
                <a:latin typeface="Arial"/>
              </a:rPr>
              <a:t>, Gateway &amp; Partners Moldova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263640"/>
            <a:ext cx="12188952" cy="594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663898" y="6400800"/>
            <a:ext cx="36576" cy="320040"/>
          </a:xfrm>
          <a:prstGeom prst="rect">
            <a:avLst/>
          </a:prstGeom>
          <a:solidFill>
            <a:srgbClr val="6B9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8961120" y="6400800"/>
            <a:ext cx="36576" cy="320040"/>
          </a:xfrm>
          <a:prstGeom prst="rect">
            <a:avLst/>
          </a:prstGeom>
          <a:solidFill>
            <a:srgbClr val="6B9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03007AE-DE36-8349-9BF5-33C4852D9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58" y="6300216"/>
            <a:ext cx="1733342" cy="475678"/>
          </a:xfrm>
          <a:prstGeom prst="rect">
            <a:avLst/>
          </a:prstGeom>
        </p:spPr>
      </p:pic>
      <p:pic>
        <p:nvPicPr>
          <p:cNvPr id="25" name="Google Shape;277;p53" descr="Related image">
            <a:extLst>
              <a:ext uri="{FF2B5EF4-FFF2-40B4-BE49-F238E27FC236}">
                <a16:creationId xmlns:a16="http://schemas.microsoft.com/office/drawing/2014/main" id="{A3C56480-073A-AC45-B681-1343407595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6847" y="6397274"/>
            <a:ext cx="898129" cy="29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292675D-00AF-304B-BCC8-C67EAA93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7113" y="6398738"/>
            <a:ext cx="1543050" cy="25717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9AA4913-C913-484B-A282-F00E407CD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413" y="6287716"/>
            <a:ext cx="2030225" cy="474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>
                <a:solidFill>
                  <a:srgbClr val="14376F"/>
                </a:solidFill>
                <a:latin typeface="Arial"/>
              </a:rPr>
              <a:t>Pașii 5–7: Execuția (de la primul contract la afacere stabilă)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28016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371600" y="1691640"/>
            <a:ext cx="3246120" cy="37033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371600" y="1691640"/>
            <a:ext cx="3246120" cy="960120"/>
          </a:xfrm>
          <a:prstGeom prst="rect">
            <a:avLst/>
          </a:prstGeom>
          <a:solidFill>
            <a:srgbClr val="14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371600" y="1737360"/>
            <a:ext cx="32461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800" b="1">
                <a:solidFill>
                  <a:srgbClr val="C89B3C"/>
                </a:solidFill>
                <a:latin typeface="Arial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240280"/>
            <a:ext cx="32461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1">
                <a:solidFill>
                  <a:srgbClr val="FFFFFF"/>
                </a:solidFill>
                <a:latin typeface="Arial"/>
              </a:rPr>
              <a:t>PĂTRUNDEREA EFECTIVĂ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2788920"/>
            <a:ext cx="278892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1F4E9D"/>
                </a:solidFill>
                <a:latin typeface="Arial"/>
              </a:rPr>
              <a:t>CE FACI: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063240"/>
            <a:ext cx="278892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1A1A1A"/>
                </a:solidFill>
                <a:latin typeface="Arial"/>
              </a:rPr>
              <a:t>Întâlniri B2B, expoziții, misiuni de afaceri, online matchmaking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3886200"/>
            <a:ext cx="2788920" cy="36576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600200" y="3977640"/>
            <a:ext cx="278892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C89B3C"/>
                </a:solidFill>
                <a:latin typeface="Arial"/>
              </a:rPr>
              <a:t>TESTUL: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4251960"/>
            <a:ext cx="278892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Câte întâlniri B2B ați avut în ultimele 6 luni?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4846320"/>
            <a:ext cx="2788920" cy="45720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691640" y="4892040"/>
            <a:ext cx="260604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FFFFFF"/>
                </a:solidFill>
                <a:latin typeface="Arial"/>
              </a:rPr>
              <a:t>💡 1 expoziție bună &gt; 50 emailuri reci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0600" y="1691640"/>
            <a:ext cx="3246120" cy="37033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4800600" y="1691640"/>
            <a:ext cx="3246120" cy="960120"/>
          </a:xfrm>
          <a:prstGeom prst="rect">
            <a:avLst/>
          </a:prstGeom>
          <a:solidFill>
            <a:srgbClr val="14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800600" y="1737360"/>
            <a:ext cx="32461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800" b="1">
                <a:solidFill>
                  <a:srgbClr val="C89B3C"/>
                </a:solidFill>
                <a:latin typeface="Arial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600" y="2240280"/>
            <a:ext cx="32461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1">
                <a:solidFill>
                  <a:srgbClr val="FFFFFF"/>
                </a:solidFill>
                <a:latin typeface="Arial"/>
              </a:rPr>
              <a:t>VAMĂ &amp; ASPECTE LEGALE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2788920"/>
            <a:ext cx="278892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1F4E9D"/>
                </a:solidFill>
                <a:latin typeface="Arial"/>
              </a:rPr>
              <a:t>CE FACI: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063240"/>
            <a:ext cx="278892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1A1A1A"/>
                </a:solidFill>
                <a:latin typeface="Arial"/>
              </a:rPr>
              <a:t>Declarația vamală, EUR.1, ANSA, broker, INCOTERMS, plată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29200" y="3886200"/>
            <a:ext cx="2788920" cy="36576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5029200" y="3977640"/>
            <a:ext cx="278892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C89B3C"/>
                </a:solidFill>
                <a:latin typeface="Arial"/>
              </a:rPr>
              <a:t>TESTUL: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4251960"/>
            <a:ext cx="278892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Aveți broker vamal cu experiență UE? Înțelegeți DAP vs. DDP?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9200" y="4846320"/>
            <a:ext cx="2788920" cy="45720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5120640" y="4892040"/>
            <a:ext cx="260604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FFFFFF"/>
                </a:solidFill>
                <a:latin typeface="Arial"/>
              </a:rPr>
              <a:t>💡 Greșeala costă 1 transport întreg — angajați un specialist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29600" y="1691640"/>
            <a:ext cx="3246120" cy="37033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8229600" y="1691640"/>
            <a:ext cx="3246120" cy="960120"/>
          </a:xfrm>
          <a:prstGeom prst="rect">
            <a:avLst/>
          </a:prstGeom>
          <a:solidFill>
            <a:srgbClr val="14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229600" y="1737360"/>
            <a:ext cx="324612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800" b="1">
                <a:solidFill>
                  <a:srgbClr val="C89B3C"/>
                </a:solidFill>
                <a:latin typeface="Arial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29600" y="2240280"/>
            <a:ext cx="324612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1">
                <a:solidFill>
                  <a:srgbClr val="FFFFFF"/>
                </a:solidFill>
                <a:latin typeface="Arial"/>
              </a:rPr>
              <a:t>RELAȚIE PE TERMEN LUNG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2788920"/>
            <a:ext cx="278892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1F4E9D"/>
                </a:solidFill>
                <a:latin typeface="Arial"/>
              </a:rPr>
              <a:t>CE FACI: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8200" y="3063240"/>
            <a:ext cx="278892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1A1A1A"/>
                </a:solidFill>
                <a:latin typeface="Arial"/>
              </a:rPr>
              <a:t>Comunicare proactivă, gestionare reclamații, vizite reciproce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58200" y="3886200"/>
            <a:ext cx="2788920" cy="36576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8458200" y="3977640"/>
            <a:ext cx="278892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C89B3C"/>
                </a:solidFill>
                <a:latin typeface="Arial"/>
              </a:rPr>
              <a:t>TESTUL: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58200" y="4251960"/>
            <a:ext cx="278892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Cum mențineți contactul între comenzi? CRM? Newsletter?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58200" y="4846320"/>
            <a:ext cx="2788920" cy="45720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8549640" y="4892040"/>
            <a:ext cx="260604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</a:rPr>
              <a:t>💡 70% din </a:t>
            </a:r>
            <a:r>
              <a:rPr sz="900" b="1" dirty="0" err="1">
                <a:solidFill>
                  <a:srgbClr val="FFFFFF"/>
                </a:solidFill>
                <a:latin typeface="Arial"/>
              </a:rPr>
              <a:t>venit</a:t>
            </a:r>
            <a:r>
              <a:rPr sz="900" b="1" dirty="0">
                <a:solidFill>
                  <a:srgbClr val="FFFFFF"/>
                </a:solidFill>
                <a:latin typeface="Arial"/>
              </a:rPr>
              <a:t> vine din </a:t>
            </a:r>
            <a:r>
              <a:rPr sz="900" b="1" dirty="0" err="1">
                <a:solidFill>
                  <a:srgbClr val="FFFFFF"/>
                </a:solidFill>
                <a:latin typeface="Arial"/>
              </a:rPr>
              <a:t>clienți</a:t>
            </a:r>
            <a:r>
              <a:rPr sz="900" b="1" dirty="0">
                <a:solidFill>
                  <a:srgbClr val="FFFFFF"/>
                </a:solidFill>
                <a:latin typeface="Arial"/>
              </a:rPr>
              <a:t> </a:t>
            </a:r>
            <a:r>
              <a:rPr sz="900" b="1" dirty="0" err="1">
                <a:solidFill>
                  <a:srgbClr val="FFFFFF"/>
                </a:solidFill>
                <a:latin typeface="Arial"/>
              </a:rPr>
              <a:t>repetenți</a:t>
            </a:r>
            <a:endParaRPr sz="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1600" y="5532120"/>
            <a:ext cx="9921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4376F"/>
                </a:solidFill>
                <a:latin typeface="Arial"/>
              </a:rPr>
              <a:t>Pasul 7 face diferența între un exportator ocazional și o afacere de export.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800" b="1">
                <a:solidFill>
                  <a:srgbClr val="14376F"/>
                </a:solidFill>
                <a:latin typeface="Arial"/>
              </a:rPr>
              <a:t>Ce înseamnă exportul în cifre concrete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32588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371600" y="1691640"/>
            <a:ext cx="9921240" cy="16916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371600" y="1783080"/>
            <a:ext cx="992124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FFFFFF"/>
                </a:solidFill>
                <a:latin typeface="Arial"/>
              </a:rPr>
              <a:t>1.000.000 EUR EXPORT 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286000"/>
            <a:ext cx="992124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4200" b="1">
                <a:solidFill>
                  <a:srgbClr val="C89B3C"/>
                </a:solidFill>
                <a:latin typeface="Arial"/>
              </a:rPr>
              <a:t>8 – 15 LOCURI DE MUNCĂ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063240"/>
            <a:ext cx="9921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0">
                <a:solidFill>
                  <a:srgbClr val="6B9BD9"/>
                </a:solidFill>
                <a:latin typeface="Arial"/>
              </a:rPr>
              <a:t>în Moldova, în funcție de sector (industrie ușoară, agro-procesare, IT)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611880"/>
            <a:ext cx="10058400" cy="247375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dirty="0">
                <a:solidFill>
                  <a:srgbClr val="14376F"/>
                </a:solidFill>
                <a:latin typeface="Arial"/>
              </a:rPr>
              <a:t>Ce </a:t>
            </a:r>
            <a:r>
              <a:rPr sz="1300" b="0" dirty="0" err="1">
                <a:solidFill>
                  <a:srgbClr val="14376F"/>
                </a:solidFill>
                <a:latin typeface="Arial"/>
              </a:rPr>
              <a:t>înseamnă</a:t>
            </a:r>
            <a:r>
              <a:rPr sz="1300" b="0" dirty="0">
                <a:solidFill>
                  <a:srgbClr val="14376F"/>
                </a:solidFill>
                <a:latin typeface="Arial"/>
              </a:rPr>
              <a:t> </a:t>
            </a:r>
            <a:r>
              <a:rPr sz="1300" b="0" dirty="0" err="1">
                <a:solidFill>
                  <a:srgbClr val="14376F"/>
                </a:solidFill>
                <a:latin typeface="Arial"/>
              </a:rPr>
              <a:t>asta</a:t>
            </a:r>
            <a:r>
              <a:rPr sz="1300" b="0" dirty="0">
                <a:solidFill>
                  <a:srgbClr val="14376F"/>
                </a:solidFill>
                <a:latin typeface="Arial"/>
              </a:rPr>
              <a:t> </a:t>
            </a:r>
            <a:r>
              <a:rPr sz="1300" b="0" dirty="0" err="1">
                <a:solidFill>
                  <a:srgbClr val="14376F"/>
                </a:solidFill>
                <a:latin typeface="Arial"/>
              </a:rPr>
              <a:t>în</a:t>
            </a:r>
            <a:r>
              <a:rPr sz="1300" b="0" dirty="0">
                <a:solidFill>
                  <a:srgbClr val="14376F"/>
                </a:solidFill>
                <a:latin typeface="Arial"/>
              </a:rPr>
              <a:t> </a:t>
            </a:r>
            <a:r>
              <a:rPr sz="1300" b="0" dirty="0" err="1">
                <a:solidFill>
                  <a:srgbClr val="14376F"/>
                </a:solidFill>
                <a:latin typeface="Arial"/>
              </a:rPr>
              <a:t>programele</a:t>
            </a:r>
            <a:r>
              <a:rPr sz="1300" b="0" dirty="0">
                <a:solidFill>
                  <a:srgbClr val="14376F"/>
                </a:solidFill>
                <a:latin typeface="Arial"/>
              </a:rPr>
              <a:t> </a:t>
            </a:r>
            <a:r>
              <a:rPr lang="ro-RO" sz="1300" b="0" dirty="0">
                <a:solidFill>
                  <a:srgbClr val="14376F"/>
                </a:solidFill>
                <a:latin typeface="Arial"/>
              </a:rPr>
              <a:t>Băncii Mondiale</a:t>
            </a:r>
            <a:r>
              <a:rPr sz="1300" b="0" dirty="0">
                <a:solidFill>
                  <a:srgbClr val="14376F"/>
                </a:solidFill>
                <a:latin typeface="Arial"/>
              </a:rPr>
              <a:t> </a:t>
            </a:r>
            <a:r>
              <a:rPr sz="1300" b="0" dirty="0" err="1">
                <a:solidFill>
                  <a:srgbClr val="14376F"/>
                </a:solidFill>
                <a:latin typeface="Arial"/>
              </a:rPr>
              <a:t>și</a:t>
            </a:r>
            <a:r>
              <a:rPr sz="1300" b="0" dirty="0">
                <a:solidFill>
                  <a:srgbClr val="14376F"/>
                </a:solidFill>
                <a:latin typeface="Arial"/>
              </a:rPr>
              <a:t> </a:t>
            </a:r>
            <a:r>
              <a:rPr lang="ro-RO" sz="1300" b="0" dirty="0">
                <a:solidFill>
                  <a:srgbClr val="14376F"/>
                </a:solidFill>
                <a:latin typeface="Arial"/>
              </a:rPr>
              <a:t>BERD</a:t>
            </a:r>
            <a:r>
              <a:rPr sz="1300" b="0" dirty="0">
                <a:solidFill>
                  <a:srgbClr val="14376F"/>
                </a:solidFill>
                <a:latin typeface="Arial"/>
              </a:rPr>
              <a:t> pe care le-am </a:t>
            </a:r>
            <a:r>
              <a:rPr sz="1300" b="0" dirty="0" err="1">
                <a:solidFill>
                  <a:srgbClr val="14376F"/>
                </a:solidFill>
                <a:latin typeface="Arial"/>
              </a:rPr>
              <a:t>implementat</a:t>
            </a:r>
            <a:r>
              <a:rPr sz="1300" b="0" dirty="0">
                <a:solidFill>
                  <a:srgbClr val="14376F"/>
                </a:solidFill>
                <a:latin typeface="Arial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069080"/>
            <a:ext cx="3246120" cy="11887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371600" y="4069080"/>
            <a:ext cx="109728" cy="118872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600200" y="4160520"/>
            <a:ext cx="2971800" cy="522644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lang="ro-RO" sz="3000" b="1" dirty="0">
                <a:solidFill>
                  <a:srgbClr val="14376F"/>
                </a:solidFill>
                <a:latin typeface="Arial"/>
              </a:rPr>
              <a:t>300+</a:t>
            </a:r>
            <a:endParaRPr sz="3000" b="1" dirty="0">
              <a:solidFill>
                <a:srgbClr val="14376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709160"/>
            <a:ext cx="2971800" cy="231217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lang="ro-RO" sz="1200" b="1" dirty="0">
                <a:solidFill>
                  <a:srgbClr val="1F4E9D"/>
                </a:solidFill>
                <a:latin typeface="Arial"/>
              </a:rPr>
              <a:t>IMM-uri</a:t>
            </a:r>
            <a:r>
              <a:rPr sz="1200" b="1" dirty="0">
                <a:solidFill>
                  <a:srgbClr val="1F4E9D"/>
                </a:solidFill>
                <a:latin typeface="Arial"/>
              </a:rPr>
              <a:t> </a:t>
            </a:r>
            <a:r>
              <a:rPr sz="1200" b="1" dirty="0" err="1">
                <a:solidFill>
                  <a:srgbClr val="1F4E9D"/>
                </a:solidFill>
                <a:latin typeface="Arial"/>
              </a:rPr>
              <a:t>moldovenești</a:t>
            </a:r>
            <a:endParaRPr sz="1200" b="1" dirty="0">
              <a:solidFill>
                <a:srgbClr val="1F4E9D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983480"/>
            <a:ext cx="2971800" cy="2286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asistate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4069080"/>
            <a:ext cx="3246120" cy="11887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800600" y="4069080"/>
            <a:ext cx="109728" cy="118872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029200" y="4160520"/>
            <a:ext cx="2971800" cy="522644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lang="ro-RO" sz="3000" b="1" dirty="0">
                <a:solidFill>
                  <a:srgbClr val="14376F"/>
                </a:solidFill>
                <a:latin typeface="Arial"/>
              </a:rPr>
              <a:t>3</a:t>
            </a:r>
            <a:r>
              <a:rPr sz="3000" b="1" dirty="0">
                <a:solidFill>
                  <a:srgbClr val="14376F"/>
                </a:solidFill>
                <a:latin typeface="Arial"/>
              </a:rPr>
              <a:t>.</a:t>
            </a:r>
            <a:r>
              <a:rPr lang="ro-RO" sz="3000" b="1" dirty="0">
                <a:solidFill>
                  <a:srgbClr val="14376F"/>
                </a:solidFill>
                <a:latin typeface="Arial"/>
              </a:rPr>
              <a:t>000+</a:t>
            </a:r>
            <a:endParaRPr sz="3000" b="1" dirty="0">
              <a:solidFill>
                <a:srgbClr val="14376F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4709160"/>
            <a:ext cx="29718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F4E9D"/>
                </a:solidFill>
                <a:latin typeface="Arial"/>
              </a:rPr>
              <a:t>întâlniri B2B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4983480"/>
            <a:ext cx="2971800" cy="2286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facilitate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29600" y="4069080"/>
            <a:ext cx="3246120" cy="11887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8229600" y="4069080"/>
            <a:ext cx="109728" cy="118872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458200" y="4160520"/>
            <a:ext cx="2971800" cy="522644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lang="ro-RO" sz="3000" b="1" dirty="0">
                <a:solidFill>
                  <a:srgbClr val="14376F"/>
                </a:solidFill>
                <a:latin typeface="Arial"/>
              </a:rPr>
              <a:t>10+</a:t>
            </a:r>
            <a:r>
              <a:rPr sz="3000" b="1" dirty="0">
                <a:solidFill>
                  <a:srgbClr val="14376F"/>
                </a:solidFill>
                <a:latin typeface="Arial"/>
              </a:rPr>
              <a:t> mil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58200" y="4709160"/>
            <a:ext cx="29718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F4E9D"/>
                </a:solidFill>
                <a:latin typeface="Arial"/>
              </a:rPr>
              <a:t>EUR vânzări export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200" y="4983480"/>
            <a:ext cx="2971800" cy="2286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confirmate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440680"/>
            <a:ext cx="9921240" cy="201168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800" b="0">
                <a:solidFill>
                  <a:srgbClr val="6B9BD9"/>
                </a:solidFill>
                <a:latin typeface="Arial"/>
              </a:rPr>
              <a:t>Sursa estimare: World Bank Group „Leveraging Trade for More and Better Jobs" (2025), ITC „Turning Export Potential into Employment".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600" y="5650992"/>
            <a:ext cx="9921240" cy="166456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800" b="0" dirty="0" err="1">
                <a:solidFill>
                  <a:srgbClr val="6B9BD9"/>
                </a:solidFill>
                <a:latin typeface="Arial"/>
              </a:rPr>
              <a:t>Cifre</a:t>
            </a:r>
            <a:r>
              <a:rPr sz="800" b="0" dirty="0">
                <a:solidFill>
                  <a:srgbClr val="6B9BD9"/>
                </a:solidFill>
                <a:latin typeface="Arial"/>
              </a:rPr>
              <a:t> Gateway &amp; Partners: </a:t>
            </a:r>
            <a:r>
              <a:rPr sz="800" b="0" dirty="0" err="1">
                <a:solidFill>
                  <a:srgbClr val="6B9BD9"/>
                </a:solidFill>
                <a:latin typeface="Arial"/>
              </a:rPr>
              <a:t>programe</a:t>
            </a:r>
            <a:r>
              <a:rPr sz="800" b="0" dirty="0">
                <a:solidFill>
                  <a:srgbClr val="6B9BD9"/>
                </a:solidFill>
                <a:latin typeface="Arial"/>
              </a:rPr>
              <a:t> World Bank </a:t>
            </a:r>
            <a:r>
              <a:rPr sz="800" b="0" dirty="0" err="1">
                <a:solidFill>
                  <a:srgbClr val="6B9BD9"/>
                </a:solidFill>
                <a:latin typeface="Arial"/>
              </a:rPr>
              <a:t>și</a:t>
            </a:r>
            <a:r>
              <a:rPr sz="800" b="0" dirty="0">
                <a:solidFill>
                  <a:srgbClr val="6B9BD9"/>
                </a:solidFill>
                <a:latin typeface="Arial"/>
              </a:rPr>
              <a:t> EBRD </a:t>
            </a:r>
            <a:r>
              <a:rPr sz="800" b="0" dirty="0" err="1">
                <a:solidFill>
                  <a:srgbClr val="6B9BD9"/>
                </a:solidFill>
                <a:latin typeface="Arial"/>
              </a:rPr>
              <a:t>implementate</a:t>
            </a:r>
            <a:r>
              <a:rPr sz="800" b="0" dirty="0">
                <a:solidFill>
                  <a:srgbClr val="6B9BD9"/>
                </a:solidFill>
                <a:latin typeface="Arial"/>
              </a:rPr>
              <a:t> 20</a:t>
            </a:r>
            <a:r>
              <a:rPr lang="ro-RO" sz="800" b="0" dirty="0">
                <a:solidFill>
                  <a:srgbClr val="6B9BD9"/>
                </a:solidFill>
                <a:latin typeface="Arial"/>
              </a:rPr>
              <a:t>21</a:t>
            </a:r>
            <a:r>
              <a:rPr sz="800" b="0" dirty="0">
                <a:solidFill>
                  <a:srgbClr val="6B9BD9"/>
                </a:solidFill>
                <a:latin typeface="Arial"/>
              </a:rPr>
              <a:t>–2025.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4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-2743200" y="1828800"/>
            <a:ext cx="7315200" cy="7315200"/>
          </a:xfrm>
          <a:prstGeom prst="ellipse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1124712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200" b="1">
                <a:solidFill>
                  <a:srgbClr val="6B9BD9"/>
                </a:solidFill>
                <a:latin typeface="Arial"/>
              </a:rPr>
              <a:t>EUROPA EȘTI TU.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11680"/>
            <a:ext cx="1124712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4400" b="1">
                <a:solidFill>
                  <a:srgbClr val="FFFFFF"/>
                </a:solidFill>
                <a:latin typeface="Arial"/>
              </a:rPr>
              <a:t>Creșterea suntem noi.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26080"/>
            <a:ext cx="11247120" cy="9144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4400" b="1">
                <a:solidFill>
                  <a:srgbClr val="C89B3C"/>
                </a:solidFill>
                <a:latin typeface="Arial"/>
              </a:rPr>
              <a:t>Antreprenorii care exportă.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4023360"/>
            <a:ext cx="1188720" cy="4572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4297680"/>
            <a:ext cx="1124712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800" b="1">
                <a:solidFill>
                  <a:srgbClr val="FFFFFF"/>
                </a:solidFill>
                <a:latin typeface="Arial"/>
              </a:rPr>
              <a:t>Întrebări &amp; Discuție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846320"/>
            <a:ext cx="1124712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600" b="0">
                <a:solidFill>
                  <a:srgbClr val="6B9BD9"/>
                </a:solidFill>
                <a:latin typeface="Arial"/>
              </a:rPr>
              <a:t>15 minute împreună — de la voi pentru voi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035040"/>
            <a:ext cx="12188952" cy="822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57200" y="6126480"/>
            <a:ext cx="1124712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1">
                <a:solidFill>
                  <a:srgbClr val="14376F"/>
                </a:solidFill>
                <a:latin typeface="Arial"/>
              </a:rPr>
              <a:t>Andrei Crigan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400800"/>
            <a:ext cx="11247120" cy="215059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100" b="0" dirty="0">
                <a:solidFill>
                  <a:srgbClr val="1A1A1A"/>
                </a:solidFill>
                <a:latin typeface="Arial"/>
              </a:rPr>
              <a:t>Gateway &amp; Partners Moldova  •  Camera </a:t>
            </a:r>
            <a:r>
              <a:rPr lang="en-GB" sz="1100" b="0" dirty="0" err="1">
                <a:solidFill>
                  <a:srgbClr val="1A1A1A"/>
                </a:solidFill>
                <a:latin typeface="Arial"/>
              </a:rPr>
              <a:t>Bilaterală</a:t>
            </a:r>
            <a:r>
              <a:rPr lang="en-GB" sz="1100" b="0" dirty="0">
                <a:solidFill>
                  <a:srgbClr val="1A1A1A"/>
                </a:solidFill>
                <a:latin typeface="Arial"/>
              </a:rPr>
              <a:t> de </a:t>
            </a:r>
            <a:r>
              <a:rPr lang="en-GB" sz="1100" b="0" dirty="0" err="1">
                <a:solidFill>
                  <a:srgbClr val="1A1A1A"/>
                </a:solidFill>
                <a:latin typeface="Arial"/>
              </a:rPr>
              <a:t>Comerț</a:t>
            </a:r>
            <a:r>
              <a:rPr lang="en-GB" sz="1100" b="0" dirty="0">
                <a:solidFill>
                  <a:srgbClr val="1A1A1A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1A1A1A"/>
                </a:solidFill>
                <a:latin typeface="Arial"/>
              </a:rPr>
              <a:t>și</a:t>
            </a:r>
            <a:r>
              <a:rPr lang="en-GB" sz="1100" b="0" dirty="0">
                <a:solidFill>
                  <a:srgbClr val="1A1A1A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1A1A1A"/>
                </a:solidFill>
                <a:latin typeface="Arial"/>
              </a:rPr>
              <a:t>Industrie</a:t>
            </a:r>
            <a:r>
              <a:rPr lang="en-GB" sz="1100" b="0" dirty="0">
                <a:solidFill>
                  <a:srgbClr val="1A1A1A"/>
                </a:solidFill>
                <a:latin typeface="Arial"/>
              </a:rPr>
              <a:t> </a:t>
            </a:r>
            <a:r>
              <a:rPr lang="en-GB" sz="1100" b="0" dirty="0" err="1">
                <a:solidFill>
                  <a:srgbClr val="1A1A1A"/>
                </a:solidFill>
                <a:latin typeface="Arial"/>
              </a:rPr>
              <a:t>Republica</a:t>
            </a:r>
            <a:r>
              <a:rPr lang="en-GB" sz="1100" b="0" dirty="0">
                <a:solidFill>
                  <a:srgbClr val="1A1A1A"/>
                </a:solidFill>
                <a:latin typeface="Arial"/>
              </a:rPr>
              <a:t> Moldova–</a:t>
            </a:r>
            <a:r>
              <a:rPr lang="en-GB" sz="1100" b="0" dirty="0" err="1">
                <a:solidFill>
                  <a:srgbClr val="1A1A1A"/>
                </a:solidFill>
                <a:latin typeface="Arial"/>
              </a:rPr>
              <a:t>România</a:t>
            </a:r>
            <a:endParaRPr lang="en-GB" sz="1100" b="0" dirty="0">
              <a:solidFill>
                <a:srgbClr val="1A1A1A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629400"/>
            <a:ext cx="11247120" cy="198837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000" b="0" dirty="0" err="1">
                <a:solidFill>
                  <a:srgbClr val="1F4E9D"/>
                </a:solidFill>
                <a:latin typeface="Arial"/>
              </a:rPr>
              <a:t>www.gatewaypartners</a:t>
            </a:r>
            <a:r>
              <a:rPr sz="1000" b="0" dirty="0">
                <a:solidFill>
                  <a:srgbClr val="1F4E9D"/>
                </a:solidFill>
                <a:latin typeface="Arial"/>
              </a:rPr>
              <a:t>.</a:t>
            </a:r>
            <a:r>
              <a:rPr lang="ro-RO" sz="1000" b="0" dirty="0">
                <a:solidFill>
                  <a:srgbClr val="1F4E9D"/>
                </a:solidFill>
                <a:latin typeface="Arial"/>
              </a:rPr>
              <a:t>eu</a:t>
            </a:r>
            <a:r>
              <a:rPr sz="1000" b="0" dirty="0">
                <a:solidFill>
                  <a:srgbClr val="1F4E9D"/>
                </a:solidFill>
                <a:latin typeface="Arial"/>
              </a:rPr>
              <a:t>  •  </a:t>
            </a:r>
            <a:r>
              <a:rPr lang="ro-RO" sz="1000" b="0" dirty="0" err="1">
                <a:solidFill>
                  <a:srgbClr val="1F4E9D"/>
                </a:solidFill>
                <a:latin typeface="Arial"/>
              </a:rPr>
              <a:t>andrei.crigan</a:t>
            </a:r>
            <a:r>
              <a:rPr sz="1000" b="0" dirty="0">
                <a:solidFill>
                  <a:srgbClr val="1F4E9D"/>
                </a:solidFill>
                <a:latin typeface="Arial"/>
              </a:rPr>
              <a:t>@</a:t>
            </a:r>
            <a:r>
              <a:rPr sz="1000" b="0" dirty="0" err="1">
                <a:solidFill>
                  <a:srgbClr val="1F4E9D"/>
                </a:solidFill>
                <a:latin typeface="Arial"/>
              </a:rPr>
              <a:t>gatewaypartners</a:t>
            </a:r>
            <a:r>
              <a:rPr sz="1000" b="0" dirty="0">
                <a:solidFill>
                  <a:srgbClr val="1F4E9D"/>
                </a:solidFill>
                <a:latin typeface="Arial"/>
              </a:rPr>
              <a:t>.</a:t>
            </a:r>
            <a:r>
              <a:rPr lang="ro-RO" sz="1000" b="0" dirty="0">
                <a:solidFill>
                  <a:srgbClr val="1F4E9D"/>
                </a:solidFill>
                <a:latin typeface="Arial"/>
              </a:rPr>
              <a:t>eu</a:t>
            </a:r>
            <a:endParaRPr sz="1000" b="0" dirty="0">
              <a:solidFill>
                <a:srgbClr val="1F4E9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4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Oval 2"/>
          <p:cNvSpPr/>
          <p:nvPr/>
        </p:nvSpPr>
        <p:spPr>
          <a:xfrm>
            <a:off x="7315200" y="-2743200"/>
            <a:ext cx="9144000" cy="9144000"/>
          </a:xfrm>
          <a:prstGeom prst="ellipse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560320"/>
            <a:ext cx="11247120" cy="18288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0" b="1">
                <a:solidFill>
                  <a:srgbClr val="FFFFFF"/>
                </a:solidFill>
                <a:latin typeface="Arial"/>
              </a:rPr>
              <a:t>Mulțumim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4572000"/>
            <a:ext cx="210312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035040"/>
            <a:ext cx="12188952" cy="822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82E7A4-B413-6C43-B439-6F068FA1BC60}"/>
              </a:ext>
            </a:extLst>
          </p:cNvPr>
          <p:cNvSpPr/>
          <p:nvPr/>
        </p:nvSpPr>
        <p:spPr>
          <a:xfrm>
            <a:off x="6663898" y="6400800"/>
            <a:ext cx="36576" cy="320040"/>
          </a:xfrm>
          <a:prstGeom prst="rect">
            <a:avLst/>
          </a:prstGeom>
          <a:solidFill>
            <a:srgbClr val="6B9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CD923C-853D-4844-8F39-90692DAFFB5B}"/>
              </a:ext>
            </a:extLst>
          </p:cNvPr>
          <p:cNvSpPr/>
          <p:nvPr/>
        </p:nvSpPr>
        <p:spPr>
          <a:xfrm>
            <a:off x="8961120" y="6400800"/>
            <a:ext cx="36576" cy="320040"/>
          </a:xfrm>
          <a:prstGeom prst="rect">
            <a:avLst/>
          </a:prstGeom>
          <a:solidFill>
            <a:srgbClr val="6B9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412163-7DC8-B94A-B079-E3F351E87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58" y="6300216"/>
            <a:ext cx="1733342" cy="475678"/>
          </a:xfrm>
          <a:prstGeom prst="rect">
            <a:avLst/>
          </a:prstGeom>
        </p:spPr>
      </p:pic>
      <p:pic>
        <p:nvPicPr>
          <p:cNvPr id="15" name="Google Shape;277;p53" descr="Related image">
            <a:extLst>
              <a:ext uri="{FF2B5EF4-FFF2-40B4-BE49-F238E27FC236}">
                <a16:creationId xmlns:a16="http://schemas.microsoft.com/office/drawing/2014/main" id="{05749E7A-1D5A-C649-87D7-59672E16B9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6847" y="6397274"/>
            <a:ext cx="898129" cy="29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072145A-F749-524D-9D6F-5AB23C8E3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7113" y="6398738"/>
            <a:ext cx="1543050" cy="2571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0F40C36-1632-0543-8D6A-FDDEF566C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413" y="6287716"/>
            <a:ext cx="2030225" cy="4747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3200" b="1">
                <a:solidFill>
                  <a:srgbClr val="14376F"/>
                </a:solidFill>
                <a:latin typeface="Arial"/>
              </a:rPr>
              <a:t>De ce vorbim despre export astăzi?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32588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987552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1F4E9D"/>
                </a:solidFill>
                <a:latin typeface="Arial"/>
              </a:rPr>
              <a:t>EUROPA EȘTI TU.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331720"/>
            <a:ext cx="987552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000" b="1">
                <a:solidFill>
                  <a:srgbClr val="1F4E9D"/>
                </a:solidFill>
                <a:latin typeface="Arial"/>
              </a:rPr>
              <a:t>PACE. LIBERTATE. CREȘTERE.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3291840"/>
            <a:ext cx="3108960" cy="1463040"/>
          </a:xfrm>
          <a:prstGeom prst="rect">
            <a:avLst/>
          </a:prstGeom>
          <a:solidFill>
            <a:srgbClr val="6B9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554480" y="3474720"/>
            <a:ext cx="2743200" cy="3607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</a:rPr>
              <a:t>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0" y="3977640"/>
            <a:ext cx="274320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200" b="0">
                <a:solidFill>
                  <a:srgbClr val="FFFFFF"/>
                </a:solidFill>
                <a:latin typeface="Arial"/>
              </a:rPr>
              <a:t>se construiește prin
relații comerciale
stabile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4880" y="3291840"/>
            <a:ext cx="3108960" cy="14630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937760" y="3474720"/>
            <a:ext cx="27432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LIBERTATE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60" y="3977640"/>
            <a:ext cx="274320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200" b="0">
                <a:solidFill>
                  <a:srgbClr val="FFFFFF"/>
                </a:solidFill>
                <a:latin typeface="Arial"/>
              </a:rPr>
              <a:t>înseamnă acces
la 450 mil. consumatori
și 27 piețe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8160" y="3291840"/>
            <a:ext cx="3108960" cy="146304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321040" y="3474720"/>
            <a:ext cx="27432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CREȘTERE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1040" y="3977640"/>
            <a:ext cx="2743200" cy="7772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200" b="0">
                <a:solidFill>
                  <a:srgbClr val="FFFFFF"/>
                </a:solidFill>
                <a:latin typeface="Arial"/>
              </a:rPr>
              <a:t>vine din exportul
care aduce locuri
de muncă și venituri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029200"/>
            <a:ext cx="987552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>
                <a:solidFill>
                  <a:srgbClr val="14376F"/>
                </a:solidFill>
                <a:latin typeface="Arial"/>
              </a:rPr>
              <a:t>Astăzi vorbim despre CREȘTERE — partea care depinde de fiecare antreprenor.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800" b="1">
                <a:solidFill>
                  <a:srgbClr val="14376F"/>
                </a:solidFill>
                <a:latin typeface="Arial"/>
              </a:rPr>
              <a:t>1. De ce piața UE este atractivă pentru Moldova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32588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371600" y="1828800"/>
            <a:ext cx="2377440" cy="14630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463040" y="1965960"/>
            <a:ext cx="21945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000" b="1">
                <a:solidFill>
                  <a:srgbClr val="FFFFFF"/>
                </a:solidFill>
                <a:latin typeface="Arial"/>
              </a:rPr>
              <a:t>67,5%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2468880"/>
            <a:ext cx="21945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100" b="0">
                <a:solidFill>
                  <a:srgbClr val="FFFFFF"/>
                </a:solidFill>
                <a:latin typeface="Arial"/>
              </a:rPr>
              <a:t>din exporturile RM
merg către UE-27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3040" y="2971800"/>
            <a:ext cx="219456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în 2025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1828800"/>
            <a:ext cx="2377440" cy="14630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977640" y="1965960"/>
            <a:ext cx="21945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000" b="1">
                <a:solidFill>
                  <a:srgbClr val="FFFFFF"/>
                </a:solidFill>
                <a:latin typeface="Arial"/>
              </a:rPr>
              <a:t>2,55 mld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7640" y="2468880"/>
            <a:ext cx="21945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100" b="0">
                <a:solidFill>
                  <a:srgbClr val="FFFFFF"/>
                </a:solidFill>
                <a:latin typeface="Arial"/>
              </a:rPr>
              <a:t>USD valoarea
exporturilor către 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7640" y="2971800"/>
            <a:ext cx="219456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în 2025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1828800"/>
            <a:ext cx="2377440" cy="14630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492240" y="1965960"/>
            <a:ext cx="21945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000" b="1">
                <a:solidFill>
                  <a:srgbClr val="FFFFFF"/>
                </a:solidFill>
                <a:latin typeface="Arial"/>
              </a:rPr>
              <a:t>+6,8%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2240" y="2468880"/>
            <a:ext cx="21945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100" b="0">
                <a:solidFill>
                  <a:srgbClr val="FFFFFF"/>
                </a:solidFill>
                <a:latin typeface="Arial"/>
              </a:rPr>
              <a:t>creștere a exporturilor
către 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240" y="2971800"/>
            <a:ext cx="219456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vs. 2024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15400" y="1828800"/>
            <a:ext cx="2377440" cy="14630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006840" y="1965960"/>
            <a:ext cx="21945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000" b="1">
                <a:solidFill>
                  <a:srgbClr val="FFFFFF"/>
                </a:solidFill>
                <a:latin typeface="Arial"/>
              </a:rPr>
              <a:t>DCFTA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6840" y="2468880"/>
            <a:ext cx="2194560" cy="5486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100" b="0">
                <a:solidFill>
                  <a:srgbClr val="FFFFFF"/>
                </a:solidFill>
                <a:latin typeface="Arial"/>
              </a:rPr>
              <a:t>Acord de Liber Schimb
din 2014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06840" y="2971800"/>
            <a:ext cx="219456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tarif zero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3657600"/>
            <a:ext cx="9921240" cy="4572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371600" y="3840480"/>
            <a:ext cx="1005840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14376F"/>
                </a:solidFill>
                <a:latin typeface="Arial"/>
              </a:rPr>
              <a:t>Ce înseamnă asta pentru voi?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4480" y="4206240"/>
            <a:ext cx="100584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1A1A1A"/>
                </a:solidFill>
                <a:latin typeface="Arial"/>
              </a:rPr>
              <a:t>■  Tarif zero pe majoritatea produselor industriale și agricole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4480" y="4535424"/>
            <a:ext cx="100584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1A1A1A"/>
                </a:solidFill>
                <a:latin typeface="Arial"/>
              </a:rPr>
              <a:t>■  Acces la 27 de piețe și ~450 milioane de consumatori cu putere de cumpărare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4480" y="4864608"/>
            <a:ext cx="100584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1A1A1A"/>
                </a:solidFill>
                <a:latin typeface="Arial"/>
              </a:rPr>
              <a:t>■  Sistem juridic predictibil — contracte respectate, plăți la timp, recurs eficient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54480" y="5193792"/>
            <a:ext cx="100584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1A1A1A"/>
                </a:solidFill>
                <a:latin typeface="Arial"/>
              </a:rPr>
              <a:t>■  Tendință consolidată: ponderea UE crește continuu, rusă/CSI scade an după 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600" y="5623560"/>
            <a:ext cx="10058400" cy="2286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800" b="0">
                <a:solidFill>
                  <a:srgbClr val="6B9BD9"/>
                </a:solidFill>
                <a:latin typeface="Arial"/>
              </a:rPr>
              <a:t>Sursa: Biroul Național de Statistică al RM, decembrie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800" b="1">
                <a:solidFill>
                  <a:srgbClr val="14376F"/>
                </a:solidFill>
                <a:latin typeface="Arial"/>
              </a:rPr>
              <a:t>2. Cum intri pe piața UE: condițiile cheie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32588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371600" y="1691640"/>
            <a:ext cx="4846320" cy="64008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371600" y="1783080"/>
            <a:ext cx="484632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>
                <a:solidFill>
                  <a:srgbClr val="FFFFFF"/>
                </a:solidFill>
                <a:latin typeface="Arial"/>
              </a:rPr>
              <a:t>ACCES TARIFAR (prin DCFTA)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331720"/>
            <a:ext cx="4846320" cy="30175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554480" y="242316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Tarif vamal: 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0" y="2679192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pentru majoritatea produselor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0" y="306324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Cote tarifare: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480" y="3319272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vin, struguri, mere, prune, miere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4480" y="370332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Certificat de origine: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4480" y="3959352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EUR.1 sau declarație factură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4480" y="434340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Cumul de origine: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4480" y="4599432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RM-UE-CSI (regula PEM)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46520" y="1691640"/>
            <a:ext cx="4846320" cy="64008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446520" y="1783080"/>
            <a:ext cx="484632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>
                <a:solidFill>
                  <a:srgbClr val="FFFFFF"/>
                </a:solidFill>
                <a:latin typeface="Arial"/>
              </a:rPr>
              <a:t>CONFORMITATE TEHNICĂ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6520" y="2331720"/>
            <a:ext cx="4846320" cy="30175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629400" y="242316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Etichetare &amp; ambalare: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400" y="2679192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limba țării importatoare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400" y="306324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Standarde sanitare: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3319272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ANSA + autoritatea 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9400" y="370332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Marcaj CE / FSC / GLOBALG.A.P.: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400" y="3959352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în funcție de produs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29400" y="4343400"/>
            <a:ext cx="45720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Trasabilitate: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9400" y="4599432"/>
            <a:ext cx="4572000" cy="3200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loturi, ferme, procesatori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600" y="5532120"/>
            <a:ext cx="9921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1">
                <a:solidFill>
                  <a:srgbClr val="14376F"/>
                </a:solidFill>
                <a:latin typeface="Arial"/>
              </a:rPr>
              <a:t>Costul real al „intrării pe UE" nu e tariful — sunt certificările și conformitatea.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800" b="1">
                <a:solidFill>
                  <a:srgbClr val="14376F"/>
                </a:solidFill>
                <a:latin typeface="Arial"/>
              </a:rPr>
              <a:t>3. Unde exportă deja Moldova: top 5 țări 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32588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828800" y="1920240"/>
            <a:ext cx="1463040" cy="6400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>
                <a:solidFill>
                  <a:srgbClr val="14376F"/>
                </a:solidFill>
                <a:latin typeface="Arial"/>
              </a:rPr>
              <a:t>România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1840" y="2057400"/>
            <a:ext cx="6858000" cy="36576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291840" y="2057400"/>
            <a:ext cx="6675120" cy="36576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429000" y="2057400"/>
            <a:ext cx="10972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FFFFFF"/>
                </a:solidFill>
                <a:latin typeface="Arial"/>
              </a:rPr>
              <a:t>29.2%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2720" y="2057400"/>
            <a:ext cx="20116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A1A1A"/>
                </a:solidFill>
                <a:latin typeface="Arial"/>
              </a:rPr>
              <a:t>1.105 mil USD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2560320"/>
            <a:ext cx="1463040" cy="6400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>
                <a:solidFill>
                  <a:srgbClr val="14376F"/>
                </a:solidFill>
                <a:latin typeface="Arial"/>
              </a:rPr>
              <a:t>Italia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1840" y="2697480"/>
            <a:ext cx="6858000" cy="36576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3291840" y="2697480"/>
            <a:ext cx="2103120" cy="365760"/>
          </a:xfrm>
          <a:prstGeom prst="rect">
            <a:avLst/>
          </a:prstGeom>
          <a:solidFill>
            <a:srgbClr val="6B9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429000" y="2697480"/>
            <a:ext cx="10972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FFFFFF"/>
                </a:solidFill>
                <a:latin typeface="Arial"/>
              </a:rPr>
              <a:t>9.2%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32720" y="2697480"/>
            <a:ext cx="20116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A1A1A"/>
                </a:solidFill>
                <a:latin typeface="Arial"/>
              </a:rPr>
              <a:t>348 mil USD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3200400"/>
            <a:ext cx="1463040" cy="6400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>
                <a:solidFill>
                  <a:srgbClr val="14376F"/>
                </a:solidFill>
                <a:latin typeface="Arial"/>
              </a:rPr>
              <a:t>Cehia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91840" y="3337560"/>
            <a:ext cx="6858000" cy="36576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291840" y="3337560"/>
            <a:ext cx="1897380" cy="365760"/>
          </a:xfrm>
          <a:prstGeom prst="rect">
            <a:avLst/>
          </a:prstGeom>
          <a:solidFill>
            <a:srgbClr val="6B9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429000" y="3337560"/>
            <a:ext cx="10972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FFFFFF"/>
                </a:solidFill>
                <a:latin typeface="Arial"/>
              </a:rPr>
              <a:t>8.3%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32720" y="3337560"/>
            <a:ext cx="20116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A1A1A"/>
                </a:solidFill>
                <a:latin typeface="Arial"/>
              </a:rPr>
              <a:t>314 mil USD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840480"/>
            <a:ext cx="1463040" cy="6400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>
                <a:solidFill>
                  <a:srgbClr val="14376F"/>
                </a:solidFill>
                <a:latin typeface="Arial"/>
              </a:rPr>
              <a:t>Germania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91840" y="3977640"/>
            <a:ext cx="6858000" cy="36576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3291840" y="3977640"/>
            <a:ext cx="822960" cy="365760"/>
          </a:xfrm>
          <a:prstGeom prst="rect">
            <a:avLst/>
          </a:prstGeom>
          <a:solidFill>
            <a:srgbClr val="6B9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3429000" y="3977640"/>
            <a:ext cx="10972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FFFFFF"/>
                </a:solidFill>
                <a:latin typeface="Arial"/>
              </a:rPr>
              <a:t>3.6%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32720" y="3977640"/>
            <a:ext cx="20116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A1A1A"/>
                </a:solidFill>
                <a:latin typeface="Arial"/>
              </a:rPr>
              <a:t>136 mil USD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4480560"/>
            <a:ext cx="1463040" cy="64008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400" b="1">
                <a:solidFill>
                  <a:srgbClr val="14376F"/>
                </a:solidFill>
                <a:latin typeface="Arial"/>
              </a:rPr>
              <a:t>Polonia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91840" y="4617720"/>
            <a:ext cx="6858000" cy="36576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3291840" y="4617720"/>
            <a:ext cx="548640" cy="365760"/>
          </a:xfrm>
          <a:prstGeom prst="rect">
            <a:avLst/>
          </a:prstGeom>
          <a:solidFill>
            <a:srgbClr val="6B9B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3429000" y="4617720"/>
            <a:ext cx="10972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FFFFFF"/>
                </a:solidFill>
                <a:latin typeface="Arial"/>
              </a:rPr>
              <a:t>2.4%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32720" y="4617720"/>
            <a:ext cx="2011680" cy="36576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A1A1A"/>
                </a:solidFill>
                <a:latin typeface="Arial"/>
              </a:rPr>
              <a:t>91 mil USD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5212080"/>
            <a:ext cx="10058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F4E9D"/>
                </a:solidFill>
                <a:latin typeface="Arial"/>
              </a:rPr>
              <a:t>Pondere în total exporturi (2025)  ●  Suma echivalentă în USD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71600" y="5074920"/>
            <a:ext cx="9921240" cy="4572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1234440" y="1440180"/>
            <a:ext cx="1005840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1">
                <a:solidFill>
                  <a:srgbClr val="14376F"/>
                </a:solidFill>
                <a:latin typeface="Arial"/>
              </a:rPr>
              <a:t>România e poarta de intrare în UE — nu o destinație finală. Folosiți-o ca platformă.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1600" y="5486400"/>
            <a:ext cx="10058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800" b="0">
                <a:solidFill>
                  <a:srgbClr val="6B9BD9"/>
                </a:solidFill>
                <a:latin typeface="Arial"/>
              </a:rPr>
              <a:t>Sursa: BNS, Comerțul internațional cu mărfuri în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600" b="1">
                <a:solidFill>
                  <a:srgbClr val="14376F"/>
                </a:solidFill>
                <a:latin typeface="Arial"/>
              </a:rPr>
              <a:t>Cine reușește deja: companii moldovenești pe piața 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32588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371600" y="1737360"/>
            <a:ext cx="3246120" cy="457200"/>
          </a:xfrm>
          <a:prstGeom prst="rect">
            <a:avLst/>
          </a:prstGeom>
          <a:solidFill>
            <a:srgbClr val="2E8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371600" y="1828800"/>
            <a:ext cx="3246120" cy="27432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AGRO-PROCESARE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194560"/>
            <a:ext cx="3246120" cy="320040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554480" y="2377440"/>
            <a:ext cx="288036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>
                <a:solidFill>
                  <a:srgbClr val="14376F"/>
                </a:solidFill>
                <a:latin typeface="Arial"/>
              </a:rPr>
              <a:t>ORHEI-VIT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0" y="2880360"/>
            <a:ext cx="288036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100" b="0">
                <a:solidFill>
                  <a:srgbClr val="1A1A1A"/>
                </a:solidFill>
                <a:latin typeface="Arial"/>
              </a:rPr>
              <a:t>Sucuri, conserve și hrană
pentru copii din 1945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3566160"/>
            <a:ext cx="2331720" cy="27432"/>
          </a:xfrm>
          <a:prstGeom prst="rect">
            <a:avLst/>
          </a:prstGeom>
          <a:solidFill>
            <a:srgbClr val="2E8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600200" y="3703320"/>
            <a:ext cx="278892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• 80% din producție
se exportă în 38 țări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4251960"/>
            <a:ext cx="278892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• Piețe UE majore:
Germania, Italia, Estonia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4800600"/>
            <a:ext cx="278892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• Peste 1.000 angajați,
3 fabrici (Orhei, Briceni,
Căușeni)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0600" y="1737360"/>
            <a:ext cx="3246120" cy="45720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800600" y="1858430"/>
            <a:ext cx="3246120" cy="215059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o-RO" sz="1100" b="1" dirty="0">
                <a:solidFill>
                  <a:srgbClr val="FFFFFF"/>
                </a:solidFill>
                <a:latin typeface="Arial"/>
              </a:rPr>
              <a:t>INDUSTRIA MOBILEI</a:t>
            </a:r>
            <a:endParaRPr sz="11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2194560"/>
            <a:ext cx="3246120" cy="320040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983480" y="2377440"/>
            <a:ext cx="2880360" cy="3283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o-RO" sz="1800" b="1" dirty="0">
                <a:solidFill>
                  <a:srgbClr val="14376F"/>
                </a:solidFill>
                <a:latin typeface="Arial"/>
              </a:rPr>
              <a:t>AMBIANȚA</a:t>
            </a:r>
            <a:endParaRPr sz="1800" b="1" dirty="0">
              <a:solidFill>
                <a:srgbClr val="14376F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3480" y="2880360"/>
            <a:ext cx="2880360" cy="4245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o-RO" sz="1100" b="0" dirty="0">
                <a:solidFill>
                  <a:srgbClr val="1A1A1A"/>
                </a:solidFill>
                <a:latin typeface="Arial"/>
              </a:rPr>
              <a:t>Mobilier pentru casă</a:t>
            </a:r>
          </a:p>
          <a:p>
            <a:pPr algn="ctr">
              <a:lnSpc>
                <a:spcPct val="120000"/>
              </a:lnSpc>
            </a:pPr>
            <a:r>
              <a:rPr lang="ro-RO" sz="1100" dirty="0">
                <a:solidFill>
                  <a:srgbClr val="1A1A1A"/>
                </a:solidFill>
                <a:latin typeface="Arial"/>
              </a:rPr>
              <a:t>Producător din 1999</a:t>
            </a:r>
            <a:endParaRPr sz="1100" b="0" dirty="0">
              <a:solidFill>
                <a:srgbClr val="1A1A1A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566160"/>
            <a:ext cx="2331720" cy="27432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5029200" y="3703320"/>
            <a:ext cx="2788920" cy="375809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dirty="0">
                <a:solidFill>
                  <a:srgbClr val="1A1A1A"/>
                </a:solidFill>
                <a:latin typeface="Arial"/>
              </a:rPr>
              <a:t>• </a:t>
            </a:r>
            <a:r>
              <a:rPr lang="ro-RO" sz="1000" b="0" dirty="0">
                <a:solidFill>
                  <a:srgbClr val="1A1A1A"/>
                </a:solidFill>
                <a:latin typeface="Arial"/>
              </a:rPr>
              <a:t>Prezență comercială </a:t>
            </a:r>
            <a:r>
              <a:rPr sz="1000" b="0" dirty="0" err="1">
                <a:solidFill>
                  <a:srgbClr val="1A1A1A"/>
                </a:solidFill>
                <a:latin typeface="Arial"/>
              </a:rPr>
              <a:t>în</a:t>
            </a:r>
            <a:r>
              <a:rPr sz="1000" b="0" dirty="0">
                <a:solidFill>
                  <a:srgbClr val="1A1A1A"/>
                </a:solidFill>
                <a:latin typeface="Arial"/>
              </a:rPr>
              <a:t> </a:t>
            </a:r>
            <a:r>
              <a:rPr lang="ro-RO" sz="1000" b="0" dirty="0">
                <a:solidFill>
                  <a:srgbClr val="1A1A1A"/>
                </a:solidFill>
                <a:latin typeface="Arial"/>
              </a:rPr>
              <a:t>România, UK, </a:t>
            </a:r>
            <a:r>
              <a:rPr lang="ro-RO" sz="1000" dirty="0">
                <a:solidFill>
                  <a:srgbClr val="1A1A1A"/>
                </a:solidFill>
                <a:latin typeface="Arial"/>
              </a:rPr>
              <a:t>G</a:t>
            </a:r>
            <a:r>
              <a:rPr lang="ro-RO" sz="1000" b="0" dirty="0">
                <a:solidFill>
                  <a:srgbClr val="1A1A1A"/>
                </a:solidFill>
                <a:latin typeface="Arial"/>
              </a:rPr>
              <a:t>ermania</a:t>
            </a:r>
            <a:endParaRPr sz="1000" b="0" dirty="0">
              <a:solidFill>
                <a:srgbClr val="1A1A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4251960"/>
            <a:ext cx="2788920" cy="375809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dirty="0">
                <a:solidFill>
                  <a:srgbClr val="1A1A1A"/>
                </a:solidFill>
                <a:latin typeface="Arial"/>
              </a:rPr>
              <a:t>• </a:t>
            </a:r>
            <a:r>
              <a:rPr lang="ro-RO" sz="1000" b="0" dirty="0">
                <a:solidFill>
                  <a:srgbClr val="1A1A1A"/>
                </a:solidFill>
                <a:latin typeface="Arial"/>
              </a:rPr>
              <a:t>Linii de producție moderne </a:t>
            </a:r>
          </a:p>
          <a:p>
            <a:pPr algn="l">
              <a:lnSpc>
                <a:spcPct val="115000"/>
              </a:lnSpc>
            </a:pPr>
            <a:r>
              <a:rPr lang="ro-RO" sz="1000" b="0" dirty="0">
                <a:solidFill>
                  <a:srgbClr val="1A1A1A"/>
                </a:solidFill>
                <a:latin typeface="Arial"/>
              </a:rPr>
              <a:t>Germania/Italia</a:t>
            </a:r>
            <a:endParaRPr sz="1000" b="0" dirty="0">
              <a:solidFill>
                <a:srgbClr val="1A1A1A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4800600"/>
            <a:ext cx="2788920" cy="375809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dirty="0">
                <a:solidFill>
                  <a:srgbClr val="1A1A1A"/>
                </a:solidFill>
                <a:latin typeface="Arial"/>
              </a:rPr>
              <a:t>• </a:t>
            </a:r>
            <a:r>
              <a:rPr lang="ro-RO" sz="1000" b="0" dirty="0">
                <a:solidFill>
                  <a:srgbClr val="1A1A1A"/>
                </a:solidFill>
                <a:latin typeface="Arial"/>
              </a:rPr>
              <a:t>Certificat ISO 9001 și design industrial înregistrat oficial</a:t>
            </a:r>
            <a:endParaRPr sz="1000" b="0" dirty="0">
              <a:solidFill>
                <a:srgbClr val="1A1A1A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29600" y="1737360"/>
            <a:ext cx="3246120" cy="45720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8229600" y="1828800"/>
            <a:ext cx="3246120" cy="27432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VITIVINICULTURĂ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2194560"/>
            <a:ext cx="3246120" cy="320040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8412480" y="2377440"/>
            <a:ext cx="2880360" cy="3283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800" b="1" dirty="0">
                <a:solidFill>
                  <a:srgbClr val="14376F"/>
                </a:solidFill>
                <a:latin typeface="Arial"/>
              </a:rPr>
              <a:t>PURCARI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2480" y="2880360"/>
            <a:ext cx="288036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100" b="0">
                <a:solidFill>
                  <a:srgbClr val="1A1A1A"/>
                </a:solidFill>
                <a:latin typeface="Arial"/>
              </a:rPr>
              <a:t>Branduri de vin de
autor cu identitate proprie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686800" y="3566160"/>
            <a:ext cx="2331720" cy="27432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458200" y="3703320"/>
            <a:ext cx="278892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• Cotat la BVB București
din 2018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58200" y="4251960"/>
            <a:ext cx="278892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• Distribuție în peste
40 piețe internaționale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4800600"/>
            <a:ext cx="278892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• Premii internaționale
(Decanter, Mundus Vini)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1600" y="5532120"/>
            <a:ext cx="9921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14376F"/>
                </a:solidFill>
                <a:latin typeface="Arial"/>
              </a:rPr>
              <a:t>Trei modele diferite — toate au început cu un singur produs, o singură piață, un singur partener.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600" b="1">
                <a:solidFill>
                  <a:srgbClr val="14376F"/>
                </a:solidFill>
                <a:latin typeface="Arial"/>
              </a:rPr>
              <a:t>4. Produse din Moldova cu cerere reală pe piața 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32588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371600" y="1691640"/>
            <a:ext cx="3200400" cy="16459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371600" y="1691640"/>
            <a:ext cx="109728" cy="164592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00200" y="1764792"/>
            <a:ext cx="29260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1F4E9D"/>
                </a:solidFill>
                <a:latin typeface="Arial"/>
              </a:rPr>
              <a:t>FRUCTE PROASPETE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075688"/>
            <a:ext cx="292608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Mere, prune, struguri
de masă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2651760"/>
            <a:ext cx="292608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Cota DCFTA crescută în 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4880" y="1691640"/>
            <a:ext cx="3200400" cy="16459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754880" y="1691640"/>
            <a:ext cx="109728" cy="1645920"/>
          </a:xfrm>
          <a:prstGeom prst="rect">
            <a:avLst/>
          </a:prstGeom>
          <a:solidFill>
            <a:srgbClr val="2E8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983480" y="1764792"/>
            <a:ext cx="29260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2E8B57"/>
                </a:solidFill>
                <a:latin typeface="Arial"/>
              </a:rPr>
              <a:t>MIERE &amp; PRODUSE APICOLE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3480" y="2075688"/>
            <a:ext cx="292608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Miere mono-floră,
polen, propolis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3480" y="2651760"/>
            <a:ext cx="292608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Cerere premium UE pentru
produse curate, trasabile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38160" y="1691640"/>
            <a:ext cx="3200400" cy="16459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8138160" y="1691640"/>
            <a:ext cx="109728" cy="164592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366760" y="1764792"/>
            <a:ext cx="29260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C89B3C"/>
                </a:solidFill>
                <a:latin typeface="Arial"/>
              </a:rPr>
              <a:t>VINURI DE AUTOR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66760" y="2075688"/>
            <a:ext cx="292608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Soiuri locale: Fetească,
Rară Neagră, Viorica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66760" y="2651760"/>
            <a:ext cx="292608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Diferențiere, NU concurență
directă cu Italia/Franța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1600" y="3520440"/>
            <a:ext cx="3200400" cy="16459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371600" y="3520440"/>
            <a:ext cx="109728" cy="164592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600200" y="3593592"/>
            <a:ext cx="29260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1F4E9D"/>
                </a:solidFill>
                <a:latin typeface="Arial"/>
              </a:rPr>
              <a:t>TEXTILE &amp; CONFECȚII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3904488"/>
            <a:ext cx="292608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Lohn premium pentru
brand-uri europene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4480560"/>
            <a:ext cx="292608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Aproape de UE, costuri
mai mici decât România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54880" y="3520440"/>
            <a:ext cx="3200400" cy="16459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4754880" y="3520440"/>
            <a:ext cx="109728" cy="1645920"/>
          </a:xfrm>
          <a:prstGeom prst="rect">
            <a:avLst/>
          </a:prstGeom>
          <a:solidFill>
            <a:srgbClr val="2E8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4983480" y="3593592"/>
            <a:ext cx="29260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2E8B57"/>
                </a:solidFill>
                <a:latin typeface="Arial"/>
              </a:rPr>
              <a:t>IT &amp; SERVICII DIGITALE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83480" y="3904488"/>
            <a:ext cx="292608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Outsourcing, fintech,
automotive software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83480" y="4480560"/>
            <a:ext cx="292608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MITP — regim fiscal preferențial,
talent vorbitor de RU/EN/RO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38160" y="3520440"/>
            <a:ext cx="3200400" cy="1645920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8138160" y="3520440"/>
            <a:ext cx="109728" cy="1645920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8366760" y="3593592"/>
            <a:ext cx="292608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1">
                <a:solidFill>
                  <a:srgbClr val="C89B3C"/>
                </a:solidFill>
                <a:latin typeface="Arial"/>
              </a:rPr>
              <a:t>PRODUSE BIO PROCESATE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6760" y="3904488"/>
            <a:ext cx="2926080" cy="5029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1">
                <a:solidFill>
                  <a:srgbClr val="14376F"/>
                </a:solidFill>
                <a:latin typeface="Arial"/>
              </a:rPr>
              <a:t>Conserve, sucuri, plante
medicinale, ulei rece presat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66760" y="4480560"/>
            <a:ext cx="292608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Tendință europeană către
clean label și origine clară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71600" y="5532120"/>
            <a:ext cx="9921240" cy="231217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1" dirty="0" err="1">
                <a:solidFill>
                  <a:srgbClr val="14376F"/>
                </a:solidFill>
                <a:latin typeface="Arial"/>
              </a:rPr>
              <a:t>Nișa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nu se „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găsește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" — se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construiește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.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Întrebarea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e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ce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putem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produce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mai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bine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decât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polonezii</a:t>
            </a:r>
            <a:r>
              <a:rPr lang="ro-RO" sz="1200" b="1" dirty="0">
                <a:solidFill>
                  <a:srgbClr val="14376F"/>
                </a:solidFill>
                <a:latin typeface="Arial"/>
              </a:rPr>
              <a:t>,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nemții</a:t>
            </a:r>
            <a:r>
              <a:rPr lang="ro-RO" sz="1200" b="1" dirty="0">
                <a:solidFill>
                  <a:srgbClr val="14376F"/>
                </a:solidFill>
                <a:latin typeface="Arial"/>
              </a:rPr>
              <a:t>, italienii sau francezii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800" b="1">
                <a:solidFill>
                  <a:srgbClr val="14376F"/>
                </a:solidFill>
                <a:latin typeface="Arial"/>
              </a:rPr>
              <a:t>5. Cei 7 pași către un export de succes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32588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371600" y="1554480"/>
            <a:ext cx="10058400" cy="247375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300" b="0" dirty="0" err="1">
                <a:solidFill>
                  <a:srgbClr val="1F4E9D"/>
                </a:solidFill>
                <a:latin typeface="Arial"/>
              </a:rPr>
              <a:t>Metodologie</a:t>
            </a:r>
            <a:r>
              <a:rPr sz="1300" b="0" dirty="0">
                <a:solidFill>
                  <a:srgbClr val="1F4E9D"/>
                </a:solidFill>
                <a:latin typeface="Arial"/>
              </a:rPr>
              <a:t> </a:t>
            </a:r>
            <a:r>
              <a:rPr sz="1300" b="0" dirty="0" err="1">
                <a:solidFill>
                  <a:srgbClr val="1F4E9D"/>
                </a:solidFill>
                <a:latin typeface="Arial"/>
              </a:rPr>
              <a:t>testată</a:t>
            </a:r>
            <a:r>
              <a:rPr sz="1300" b="0" dirty="0">
                <a:solidFill>
                  <a:srgbClr val="1F4E9D"/>
                </a:solidFill>
                <a:latin typeface="Arial"/>
              </a:rPr>
              <a:t> cu </a:t>
            </a:r>
            <a:r>
              <a:rPr sz="1300" b="0" dirty="0" err="1">
                <a:solidFill>
                  <a:srgbClr val="1F4E9D"/>
                </a:solidFill>
                <a:latin typeface="Arial"/>
              </a:rPr>
              <a:t>peste</a:t>
            </a:r>
            <a:r>
              <a:rPr sz="1300" b="0" dirty="0">
                <a:solidFill>
                  <a:srgbClr val="1F4E9D"/>
                </a:solidFill>
                <a:latin typeface="Arial"/>
              </a:rPr>
              <a:t> </a:t>
            </a:r>
            <a:r>
              <a:rPr lang="ro-RO" sz="1300" b="0" dirty="0">
                <a:solidFill>
                  <a:srgbClr val="1F4E9D"/>
                </a:solidFill>
                <a:latin typeface="Arial"/>
              </a:rPr>
              <a:t>300</a:t>
            </a:r>
            <a:r>
              <a:rPr sz="1300" b="0" dirty="0">
                <a:solidFill>
                  <a:srgbClr val="1F4E9D"/>
                </a:solidFill>
                <a:latin typeface="Arial"/>
              </a:rPr>
              <a:t> de </a:t>
            </a:r>
            <a:r>
              <a:rPr lang="ro-RO" sz="1300" b="0" dirty="0">
                <a:solidFill>
                  <a:srgbClr val="1F4E9D"/>
                </a:solidFill>
                <a:latin typeface="Arial"/>
              </a:rPr>
              <a:t>IMM</a:t>
            </a:r>
            <a:r>
              <a:rPr sz="1300" b="0" dirty="0">
                <a:solidFill>
                  <a:srgbClr val="1F4E9D"/>
                </a:solidFill>
                <a:latin typeface="Arial"/>
              </a:rPr>
              <a:t>-</a:t>
            </a:r>
            <a:r>
              <a:rPr sz="1300" b="0" dirty="0" err="1">
                <a:solidFill>
                  <a:srgbClr val="1F4E9D"/>
                </a:solidFill>
                <a:latin typeface="Arial"/>
              </a:rPr>
              <a:t>uri</a:t>
            </a:r>
            <a:r>
              <a:rPr sz="1300" b="0" dirty="0">
                <a:solidFill>
                  <a:srgbClr val="1F4E9D"/>
                </a:solidFill>
                <a:latin typeface="Arial"/>
              </a:rPr>
              <a:t> </a:t>
            </a:r>
            <a:r>
              <a:rPr sz="1300" b="0" dirty="0" err="1">
                <a:solidFill>
                  <a:srgbClr val="1F4E9D"/>
                </a:solidFill>
                <a:latin typeface="Arial"/>
              </a:rPr>
              <a:t>prin</a:t>
            </a:r>
            <a:r>
              <a:rPr sz="1300" b="0" dirty="0">
                <a:solidFill>
                  <a:srgbClr val="1F4E9D"/>
                </a:solidFill>
                <a:latin typeface="Arial"/>
              </a:rPr>
              <a:t> </a:t>
            </a:r>
            <a:r>
              <a:rPr sz="1300" b="0" dirty="0" err="1">
                <a:solidFill>
                  <a:srgbClr val="1F4E9D"/>
                </a:solidFill>
                <a:latin typeface="Arial"/>
              </a:rPr>
              <a:t>programe</a:t>
            </a:r>
            <a:r>
              <a:rPr sz="1300" b="0" dirty="0">
                <a:solidFill>
                  <a:srgbClr val="1F4E9D"/>
                </a:solidFill>
                <a:latin typeface="Arial"/>
              </a:rPr>
              <a:t> </a:t>
            </a:r>
            <a:r>
              <a:rPr lang="ro-RO" sz="1300" b="0" dirty="0">
                <a:solidFill>
                  <a:srgbClr val="1F4E9D"/>
                </a:solidFill>
                <a:latin typeface="Arial"/>
              </a:rPr>
              <a:t>ale Băncii Mondiale,</a:t>
            </a:r>
            <a:r>
              <a:rPr sz="1300" b="0" dirty="0">
                <a:solidFill>
                  <a:srgbClr val="1F4E9D"/>
                </a:solidFill>
                <a:latin typeface="Arial"/>
              </a:rPr>
              <a:t> </a:t>
            </a:r>
            <a:r>
              <a:rPr lang="ro-RO" sz="1300" b="0" dirty="0">
                <a:solidFill>
                  <a:srgbClr val="1F4E9D"/>
                </a:solidFill>
                <a:latin typeface="Arial"/>
              </a:rPr>
              <a:t>BERD și ONU</a:t>
            </a:r>
            <a:endParaRPr sz="1300" b="0" dirty="0">
              <a:solidFill>
                <a:srgbClr val="1F4E9D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86000"/>
            <a:ext cx="1463040" cy="23774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1874520" y="2514600"/>
            <a:ext cx="457200" cy="457200"/>
          </a:xfrm>
          <a:prstGeom prst="ellipse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874520" y="2514600"/>
            <a:ext cx="45720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7320" y="3154680"/>
            <a:ext cx="13716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AUTOEVALUARE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7320" y="3977640"/>
            <a:ext cx="13716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Sunt eu pregătit?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3220" y="2286000"/>
            <a:ext cx="1463040" cy="2377440"/>
          </a:xfrm>
          <a:prstGeom prst="rect">
            <a:avLst/>
          </a:prstGeom>
          <a:solidFill>
            <a:srgbClr val="14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Oval 10"/>
          <p:cNvSpPr/>
          <p:nvPr/>
        </p:nvSpPr>
        <p:spPr>
          <a:xfrm>
            <a:off x="3406140" y="2514600"/>
            <a:ext cx="457200" cy="457200"/>
          </a:xfrm>
          <a:prstGeom prst="ellipse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406140" y="2514600"/>
            <a:ext cx="45720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48940" y="3154680"/>
            <a:ext cx="13716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STRATEGIE
&amp; OFERTĂ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8940" y="3977640"/>
            <a:ext cx="13716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Ce vând și cum?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34840" y="2286000"/>
            <a:ext cx="1463040" cy="23774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Oval 15"/>
          <p:cNvSpPr/>
          <p:nvPr/>
        </p:nvSpPr>
        <p:spPr>
          <a:xfrm>
            <a:off x="4937760" y="2514600"/>
            <a:ext cx="457200" cy="457200"/>
          </a:xfrm>
          <a:prstGeom prst="ellipse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937760" y="2514600"/>
            <a:ext cx="45720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0560" y="3154680"/>
            <a:ext cx="13716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PIAȚA-ȚINTĂ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0560" y="3977640"/>
            <a:ext cx="13716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Către cine?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66460" y="2286000"/>
            <a:ext cx="1463040" cy="2377440"/>
          </a:xfrm>
          <a:prstGeom prst="rect">
            <a:avLst/>
          </a:prstGeom>
          <a:solidFill>
            <a:srgbClr val="14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Oval 20"/>
          <p:cNvSpPr/>
          <p:nvPr/>
        </p:nvSpPr>
        <p:spPr>
          <a:xfrm>
            <a:off x="6469380" y="2514600"/>
            <a:ext cx="457200" cy="457200"/>
          </a:xfrm>
          <a:prstGeom prst="ellipse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469380" y="2514600"/>
            <a:ext cx="45720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2180" y="3154680"/>
            <a:ext cx="13716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MODEL DE
INTRARE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2180" y="3977640"/>
            <a:ext cx="13716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Direct sau prin
partener?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98080" y="2286000"/>
            <a:ext cx="1463040" cy="23774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Oval 25"/>
          <p:cNvSpPr/>
          <p:nvPr/>
        </p:nvSpPr>
        <p:spPr>
          <a:xfrm>
            <a:off x="8001000" y="2514600"/>
            <a:ext cx="457200" cy="457200"/>
          </a:xfrm>
          <a:prstGeom prst="ellipse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8001000" y="2514600"/>
            <a:ext cx="45720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3800" y="3154680"/>
            <a:ext cx="13716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PĂTRUNDERE
EFECTIVĂ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3977640"/>
            <a:ext cx="13716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Primul contract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29700" y="2286000"/>
            <a:ext cx="1463040" cy="2377440"/>
          </a:xfrm>
          <a:prstGeom prst="rect">
            <a:avLst/>
          </a:prstGeom>
          <a:solidFill>
            <a:srgbClr val="1437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Oval 30"/>
          <p:cNvSpPr/>
          <p:nvPr/>
        </p:nvSpPr>
        <p:spPr>
          <a:xfrm>
            <a:off x="9532620" y="2514600"/>
            <a:ext cx="457200" cy="457200"/>
          </a:xfrm>
          <a:prstGeom prst="ellipse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9532620" y="2514600"/>
            <a:ext cx="45720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75420" y="3154680"/>
            <a:ext cx="13716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VAMĂ &amp;
LEGAL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75420" y="3977640"/>
            <a:ext cx="13716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Procedurile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561320" y="2286000"/>
            <a:ext cx="1463040" cy="237744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Oval 35"/>
          <p:cNvSpPr/>
          <p:nvPr/>
        </p:nvSpPr>
        <p:spPr>
          <a:xfrm>
            <a:off x="11064240" y="2514600"/>
            <a:ext cx="457200" cy="457200"/>
          </a:xfrm>
          <a:prstGeom prst="ellipse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1064240" y="2514600"/>
            <a:ext cx="457200" cy="457200"/>
          </a:xfrm>
          <a:prstGeom prst="rect">
            <a:avLst/>
          </a:prstGeom>
          <a:noFill/>
        </p:spPr>
        <p:txBody>
          <a:bodyPr wrap="square" lIns="45720" tIns="18288" rIns="45720" bIns="18288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2000" b="1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07040" y="3154680"/>
            <a:ext cx="13716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RELAȚIE PE
TERMEN LUNG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07040" y="3977640"/>
            <a:ext cx="13716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900" b="0">
                <a:solidFill>
                  <a:srgbClr val="6B9BD9"/>
                </a:solidFill>
                <a:latin typeface="Arial"/>
              </a:rPr>
              <a:t>Comenzi repetate</a:t>
            </a:r>
          </a:p>
        </p:txBody>
      </p:sp>
      <p:sp>
        <p:nvSpPr>
          <p:cNvPr id="40" name="Right Triangle 39"/>
          <p:cNvSpPr/>
          <p:nvPr/>
        </p:nvSpPr>
        <p:spPr>
          <a:xfrm>
            <a:off x="2866644" y="3291840"/>
            <a:ext cx="73152" cy="146304"/>
          </a:xfrm>
          <a:prstGeom prst="rtTriangle">
            <a:avLst/>
          </a:prstGeom>
          <a:solidFill>
            <a:srgbClr val="C89B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ight Triangle 40"/>
          <p:cNvSpPr/>
          <p:nvPr/>
        </p:nvSpPr>
        <p:spPr>
          <a:xfrm>
            <a:off x="4398264" y="3291840"/>
            <a:ext cx="73152" cy="146304"/>
          </a:xfrm>
          <a:prstGeom prst="rtTriangle">
            <a:avLst/>
          </a:prstGeom>
          <a:solidFill>
            <a:srgbClr val="C89B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Right Triangle 41"/>
          <p:cNvSpPr/>
          <p:nvPr/>
        </p:nvSpPr>
        <p:spPr>
          <a:xfrm>
            <a:off x="5929884" y="3291840"/>
            <a:ext cx="73152" cy="146304"/>
          </a:xfrm>
          <a:prstGeom prst="rtTriangle">
            <a:avLst/>
          </a:prstGeom>
          <a:solidFill>
            <a:srgbClr val="C89B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Right Triangle 42"/>
          <p:cNvSpPr/>
          <p:nvPr/>
        </p:nvSpPr>
        <p:spPr>
          <a:xfrm>
            <a:off x="7461504" y="3291840"/>
            <a:ext cx="73152" cy="146304"/>
          </a:xfrm>
          <a:prstGeom prst="rtTriangle">
            <a:avLst/>
          </a:prstGeom>
          <a:solidFill>
            <a:srgbClr val="C89B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Right Triangle 43"/>
          <p:cNvSpPr/>
          <p:nvPr/>
        </p:nvSpPr>
        <p:spPr>
          <a:xfrm>
            <a:off x="8993124" y="3291840"/>
            <a:ext cx="73152" cy="146304"/>
          </a:xfrm>
          <a:prstGeom prst="rtTriangle">
            <a:avLst/>
          </a:prstGeom>
          <a:solidFill>
            <a:srgbClr val="C89B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ight Triangle 44"/>
          <p:cNvSpPr/>
          <p:nvPr/>
        </p:nvSpPr>
        <p:spPr>
          <a:xfrm>
            <a:off x="10524744" y="3291840"/>
            <a:ext cx="73152" cy="146304"/>
          </a:xfrm>
          <a:prstGeom prst="rtTriangle">
            <a:avLst/>
          </a:prstGeom>
          <a:solidFill>
            <a:srgbClr val="C89B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1371600" y="4937760"/>
            <a:ext cx="9921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1">
                <a:solidFill>
                  <a:srgbClr val="14376F"/>
                </a:solidFill>
                <a:latin typeface="Arial"/>
              </a:rPr>
              <a:t>Fiecare pas omis = costuri triple în pașii următori.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71600" y="5349240"/>
            <a:ext cx="992124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0">
                <a:solidFill>
                  <a:srgbClr val="1F4E9D"/>
                </a:solidFill>
                <a:latin typeface="Arial"/>
              </a:rPr>
              <a:t>Hai să vedem ce conține fiecare.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40080"/>
            <a:ext cx="10058400" cy="64008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400" b="1">
                <a:solidFill>
                  <a:srgbClr val="14376F"/>
                </a:solidFill>
                <a:latin typeface="Arial"/>
              </a:rPr>
              <a:t>Pașii 1–4: Pregătirea (înainte de prima comandă)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1280160"/>
            <a:ext cx="548640" cy="54864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371600" y="1691640"/>
            <a:ext cx="2423160" cy="3749039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371600" y="1691640"/>
            <a:ext cx="2423160" cy="96012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371600" y="1737360"/>
            <a:ext cx="242316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>
                <a:solidFill>
                  <a:srgbClr val="C89B3C"/>
                </a:solidFill>
                <a:latin typeface="Arial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240280"/>
            <a:ext cx="242316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AUTOEVALUARE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0" y="2788920"/>
            <a:ext cx="2057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1F4E9D"/>
                </a:solidFill>
                <a:latin typeface="Arial"/>
              </a:rPr>
              <a:t>CE FACI: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0" y="3063240"/>
            <a:ext cx="20574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1A1A1A"/>
                </a:solidFill>
                <a:latin typeface="Arial"/>
              </a:rPr>
              <a:t>Capacitate de producție, calitate, finanțare, echipă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4480" y="4069080"/>
            <a:ext cx="2057400" cy="36576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554480" y="4160520"/>
            <a:ext cx="2057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C89B3C"/>
                </a:solidFill>
                <a:latin typeface="Arial"/>
              </a:rPr>
              <a:t>TESTUL: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4480" y="4434840"/>
            <a:ext cx="20574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Aveți minim 30% rezervă de capacitate? Capital pentru 6 luni?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9352" y="1691640"/>
            <a:ext cx="2423160" cy="3749039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3959352" y="1691640"/>
            <a:ext cx="2423160" cy="96012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959352" y="1737360"/>
            <a:ext cx="242316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>
                <a:solidFill>
                  <a:srgbClr val="C89B3C"/>
                </a:solidFill>
                <a:latin typeface="Arial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9352" y="2240280"/>
            <a:ext cx="242316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STRATEGIE &amp; OFERTĂ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2232" y="2788920"/>
            <a:ext cx="2057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1F4E9D"/>
                </a:solidFill>
                <a:latin typeface="Arial"/>
              </a:rPr>
              <a:t>CE FACI: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2232" y="3063240"/>
            <a:ext cx="20574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1A1A1A"/>
                </a:solidFill>
                <a:latin typeface="Arial"/>
              </a:rPr>
              <a:t>Ce vindem, la ce preț, cu ce diferențiere?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42232" y="4069080"/>
            <a:ext cx="2057400" cy="36576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142232" y="4160520"/>
            <a:ext cx="2057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C89B3C"/>
                </a:solidFill>
                <a:latin typeface="Arial"/>
              </a:rPr>
              <a:t>TESTUL: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42232" y="4434840"/>
            <a:ext cx="20574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Aveți un plan scris de 1 pagină? Ofertă tradusă, completă?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47104" y="1691640"/>
            <a:ext cx="2423160" cy="3749039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6547104" y="1691640"/>
            <a:ext cx="2423160" cy="96012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547104" y="1737360"/>
            <a:ext cx="242316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>
                <a:solidFill>
                  <a:srgbClr val="C89B3C"/>
                </a:solidFill>
                <a:latin typeface="Arial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7104" y="2240280"/>
            <a:ext cx="242316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PIAȚA-ȚINTĂ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29984" y="2788920"/>
            <a:ext cx="2057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1F4E9D"/>
                </a:solidFill>
                <a:latin typeface="Arial"/>
              </a:rPr>
              <a:t>CE FACI: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29984" y="3063240"/>
            <a:ext cx="20574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1A1A1A"/>
                </a:solidFill>
                <a:latin typeface="Arial"/>
              </a:rPr>
              <a:t>Cercetare: dimensiune, concurență, prețuri, canale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29984" y="4069080"/>
            <a:ext cx="2057400" cy="36576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6729984" y="4160520"/>
            <a:ext cx="2057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C89B3C"/>
                </a:solidFill>
                <a:latin typeface="Arial"/>
              </a:rPr>
              <a:t>TESTUL: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9984" y="4434840"/>
            <a:ext cx="20574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Ați studiat top 5 concurenți pe piața-țintă?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134856" y="1691640"/>
            <a:ext cx="2423160" cy="3749039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9134856" y="1691640"/>
            <a:ext cx="2423160" cy="960120"/>
          </a:xfrm>
          <a:prstGeom prst="rect">
            <a:avLst/>
          </a:prstGeom>
          <a:solidFill>
            <a:srgbClr val="1F4E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9134856" y="1737360"/>
            <a:ext cx="2423160" cy="45720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>
                <a:solidFill>
                  <a:srgbClr val="C89B3C"/>
                </a:solidFill>
                <a:latin typeface="Arial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34856" y="2240280"/>
            <a:ext cx="2423160" cy="36576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Arial"/>
              </a:rPr>
              <a:t>MODEL DE INTRARE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17736" y="2788920"/>
            <a:ext cx="2057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1F4E9D"/>
                </a:solidFill>
                <a:latin typeface="Arial"/>
              </a:rPr>
              <a:t>CE FACI: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17736" y="3063240"/>
            <a:ext cx="20574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1A1A1A"/>
                </a:solidFill>
                <a:latin typeface="Arial"/>
              </a:rPr>
              <a:t>Direct, distribuitor, agent, e-commerce, lohn?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317736" y="4069080"/>
            <a:ext cx="2057400" cy="36576"/>
          </a:xfrm>
          <a:prstGeom prst="rect">
            <a:avLst/>
          </a:prstGeom>
          <a:solidFill>
            <a:srgbClr val="C89B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9317736" y="4160520"/>
            <a:ext cx="2057400" cy="27432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900" b="1">
                <a:solidFill>
                  <a:srgbClr val="C89B3C"/>
                </a:solidFill>
                <a:latin typeface="Arial"/>
              </a:rPr>
              <a:t>TESTUL: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17736" y="4434840"/>
            <a:ext cx="2057400" cy="1005840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000" b="0">
                <a:solidFill>
                  <a:srgbClr val="1A1A1A"/>
                </a:solidFill>
                <a:latin typeface="Arial"/>
              </a:rPr>
              <a:t>Ați comparat cel puțin 2 modele înainte de decizie?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1600" y="5577840"/>
            <a:ext cx="9921240" cy="231217"/>
          </a:xfrm>
          <a:prstGeom prst="rect">
            <a:avLst/>
          </a:prstGeom>
          <a:noFill/>
        </p:spPr>
        <p:txBody>
          <a:bodyPr wrap="square" lIns="45720" tIns="18288" rIns="45720" bIns="18288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sz="1200" b="1" dirty="0" err="1">
                <a:solidFill>
                  <a:srgbClr val="14376F"/>
                </a:solidFill>
                <a:latin typeface="Arial"/>
              </a:rPr>
              <a:t>Aceștia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sunt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pașii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pe care 90% din </a:t>
            </a:r>
            <a:r>
              <a:rPr lang="ro-RO" sz="1200" b="1" dirty="0">
                <a:solidFill>
                  <a:srgbClr val="14376F"/>
                </a:solidFill>
                <a:latin typeface="Arial"/>
              </a:rPr>
              <a:t>IMM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-urile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începătoare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îi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sar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—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și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plătesc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scump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pentru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 </a:t>
            </a:r>
            <a:r>
              <a:rPr sz="1200" b="1" dirty="0" err="1">
                <a:solidFill>
                  <a:srgbClr val="14376F"/>
                </a:solidFill>
                <a:latin typeface="Arial"/>
              </a:rPr>
              <a:t>asta</a:t>
            </a:r>
            <a:r>
              <a:rPr sz="1200" b="1" dirty="0">
                <a:solidFill>
                  <a:srgbClr val="14376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38b72ed7-fbd3-4bd7-b7f9-dc4481199516" origin="userSelected">
  <element uid="89f9335a-2628-4ccd-a1fc-1648cb106a20" value=""/>
</sisl>
</file>

<file path=customXml/item2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zOGI3MmVkNy1mYmQzLTRiZDctYjdmOS1kYzQ0ODExOTk1MTYiIG9yaWdpbj0idXNlclNlbGVjdGVkIj48ZWxlbWVudCB1aWQ9Ijg5ZjkzMzVhLTI2MjgtNGNjZC1hMWZjLTE2NDhjYjEwNmEyMCIgdmFsdWU9IiIgeG1sbnM9Imh0dHA6Ly93d3cuYm9sZG9uamFtZXMuY29tLzIwMDgvMDEvc2llL2ludGVybmFsL2xhYmVsIiAvPjwvc2lzbD48VXNlck5hbWU+T0RBXGFuYS5zb2NoaXJjYTwvVXNlck5hbWU+PERhdGVUaW1lPjA0LjA1LjIwMjYgMTY6MjU6NDA8L0RhdGVUaW1lPjxMYWJlbFN0cmluZz5QdWJsaWM8L0xhYmVsU3RyaW5nPjwvaXRlbT48L2xhYmVsSGlzdG9yeT4=</Value>
</WrappedLabelHistory>
</file>

<file path=customXml/itemProps1.xml><?xml version="1.0" encoding="utf-8"?>
<ds:datastoreItem xmlns:ds="http://schemas.openxmlformats.org/officeDocument/2006/customXml" ds:itemID="{829FCC62-830A-4C42-936C-80476419A037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2D012FC5-9C39-46CE-871C-CBE03D11580D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1291</Words>
  <Application>Microsoft Macintosh PowerPoint</Application>
  <PresentationFormat>Widescreen</PresentationFormat>
  <Paragraphs>217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Oxana Paladiciuc</dc:creator>
  <cp:lastModifiedBy>AC</cp:lastModifiedBy>
  <cp:revision>111</cp:revision>
  <dcterms:created xsi:type="dcterms:W3CDTF">2022-12-10T19:41:46Z</dcterms:created>
  <dcterms:modified xsi:type="dcterms:W3CDTF">2026-05-08T20:21:31Z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2022-12-10T00:00:00Z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docIndexRef">
    <vt:lpwstr>0716130e-4aa7-403c-9151-c597e11435bb</vt:lpwstr>
  </property>
  <property fmtid="{D5CDD505-2E9C-101B-9397-08002B2CF9AE}" pid="7" name="bjClsUserRVM">
    <vt:lpwstr>[]</vt:lpwstr>
  </property>
  <property fmtid="{D5CDD505-2E9C-101B-9397-08002B2CF9AE}" pid="8" name="bjSaver">
    <vt:lpwstr>Vib7R7YKYhgcCyY0VsBHn9gGL5Rq6npr</vt:lpwstr>
  </property>
  <property fmtid="{D5CDD505-2E9C-101B-9397-08002B2CF9AE}" pid="9" name="bjDocumentLabelXML">
    <vt:lpwstr>&lt;?xml version="1.0" encoding="us-ascii"?&gt;&lt;sisl xmlns:xsd="http://www.w3.org/2001/XMLSchema" xmlns:xsi="http://www.w3.org/2001/XMLSchema-instance" sislVersion="0" policy="38b72ed7-fbd3-4bd7-b7f9-dc4481199516" origin="userSelected" xmlns="http://www.boldonj</vt:lpwstr>
  </property>
  <property fmtid="{D5CDD505-2E9C-101B-9397-08002B2CF9AE}" pid="10" name="bjDocumentLabelXML-0">
    <vt:lpwstr>ames.com/2008/01/sie/internal/label"&gt;&lt;element uid="89f9335a-2628-4ccd-a1fc-1648cb106a20" value="" /&gt;&lt;/sisl&gt;</vt:lpwstr>
  </property>
  <property fmtid="{D5CDD505-2E9C-101B-9397-08002B2CF9AE}" pid="11" name="bjDocumentSecurityLabel">
    <vt:lpwstr>Public</vt:lpwstr>
  </property>
  <property fmtid="{D5CDD505-2E9C-101B-9397-08002B2CF9AE}" pid="12" name="Hidden Author">
    <vt:lpwstr>Oxana Paladiciuc</vt:lpwstr>
  </property>
  <property fmtid="{D5CDD505-2E9C-101B-9397-08002B2CF9AE}" pid="13" name="bjLabelHistoryID">
    <vt:lpwstr>{2D012FC5-9C39-46CE-871C-CBE03D11580D}</vt:lpwstr>
  </property>
</Properties>
</file>